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1450" y="-16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696E74-02A3-4D31-B461-BAE486E2129B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706A-E000-44E1-A8FC-94D315B624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7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706A-E000-44E1-A8FC-94D315B6244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8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10/07/2024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-176420" y="2976292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307975" y="5965801"/>
              <a:ext cx="2471320" cy="1417810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486400" y="8766215"/>
            <a:ext cx="1361172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</a:t>
            </a:r>
            <a:r>
              <a:rPr lang="en-GB" sz="1200">
                <a:solidFill>
                  <a:schemeClr val="tx1"/>
                </a:solidFill>
              </a:rPr>
              <a:t>9 beings</a:t>
            </a:r>
            <a:endParaRPr lang="en-GB" sz="1200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673368" y="1580918"/>
            <a:ext cx="5591175" cy="1800225"/>
          </a:xfrm>
          <a:prstGeom prst="rect">
            <a:avLst/>
          </a:prstGeom>
        </p:spPr>
      </p:pic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8" y="938954"/>
            <a:ext cx="1326561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10 this way!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93107" y="2783445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44431" y="7722303"/>
            <a:ext cx="14101" cy="30103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90732" y="773656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 182"/>
          <p:cNvSpPr/>
          <p:nvPr/>
        </p:nvSpPr>
        <p:spPr>
          <a:xfrm>
            <a:off x="-64615" y="7253108"/>
            <a:ext cx="1367920" cy="1293992"/>
          </a:xfrm>
          <a:prstGeom prst="rect">
            <a:avLst/>
          </a:prstGeom>
          <a:solidFill>
            <a:srgbClr val="F6F6F6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1: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Algebraic Manipulation,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Percentages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Solving linear equations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U4: Ratio and Proportion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-243173" y="5240652"/>
            <a:ext cx="1720253" cy="671003"/>
          </a:xfrm>
          <a:prstGeom prst="rect">
            <a:avLst/>
          </a:prstGeom>
          <a:solidFill>
            <a:srgbClr val="F6F6F6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Half Term 3: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Angles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Factors, powers and roots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Transformations</a:t>
            </a: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2B64DDE7-D764-481F-9827-CD2BF3B442A0}"/>
              </a:ext>
            </a:extLst>
          </p:cNvPr>
          <p:cNvSpPr/>
          <p:nvPr/>
        </p:nvSpPr>
        <p:spPr>
          <a:xfrm>
            <a:off x="5034005" y="4296439"/>
            <a:ext cx="1948157" cy="722535"/>
          </a:xfrm>
          <a:prstGeom prst="rect">
            <a:avLst/>
          </a:prstGeom>
          <a:solidFill>
            <a:srgbClr val="F6F6F6"/>
          </a:solidFill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Half Term 4: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U1: Pythagoras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U2: Trigonometry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U3: Linear functions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cs typeface="Calibri"/>
              </a:rPr>
              <a:t>U4:</a:t>
            </a:r>
          </a:p>
          <a:p>
            <a:pPr algn="ctr"/>
            <a:endParaRPr lang="en-GB" sz="10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88616D71-70A0-4D90-955B-AC87D33CB951}"/>
              </a:ext>
            </a:extLst>
          </p:cNvPr>
          <p:cNvSpPr/>
          <p:nvPr/>
        </p:nvSpPr>
        <p:spPr>
          <a:xfrm>
            <a:off x="-94961" y="3056882"/>
            <a:ext cx="1707127" cy="1007827"/>
          </a:xfrm>
          <a:prstGeom prst="rect">
            <a:avLst/>
          </a:prstGeom>
          <a:solidFill>
            <a:srgbClr val="F6F6F6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5: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Rounding and Limits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 Perimeter, area and volume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Handling data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BF734393-A6DF-4D68-8917-F79EF89C85DD}"/>
              </a:ext>
            </a:extLst>
          </p:cNvPr>
          <p:cNvSpPr/>
          <p:nvPr/>
        </p:nvSpPr>
        <p:spPr>
          <a:xfrm>
            <a:off x="5106510" y="2089648"/>
            <a:ext cx="1456179" cy="876704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</a:rPr>
              <a:t>Half Term 6: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  <a:latin typeface="+mj-lt"/>
                <a:cs typeface="Calibri"/>
              </a:rPr>
              <a:t>U1: Non-linear functions U2: Shape and construction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5FE08F-7376-44A9-883E-EB9C222ABEE2}"/>
              </a:ext>
            </a:extLst>
          </p:cNvPr>
          <p:cNvSpPr txBox="1"/>
          <p:nvPr/>
        </p:nvSpPr>
        <p:spPr>
          <a:xfrm>
            <a:off x="1744431" y="776298"/>
            <a:ext cx="3003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/>
              <a:t>Year 9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8BB113E-60C9-4BBF-8530-5CFDB0B3D3C6}"/>
              </a:ext>
            </a:extLst>
          </p:cNvPr>
          <p:cNvSpPr/>
          <p:nvPr/>
        </p:nvSpPr>
        <p:spPr>
          <a:xfrm>
            <a:off x="5411953" y="6645954"/>
            <a:ext cx="1645882" cy="980124"/>
          </a:xfrm>
          <a:prstGeom prst="rect">
            <a:avLst/>
          </a:prstGeom>
          <a:solidFill>
            <a:srgbClr val="F6F6F6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Half Term 2: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U1: Probability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U2: Formulae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U3: Measures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02818" y="7306805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expand and simplify binomials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2076103" y="7338271"/>
            <a:ext cx="98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original amount. 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261241" y="771726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902434" y="7321075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compound and simple interest.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077410" y="7711127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845009" y="7384516"/>
            <a:ext cx="989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form and solve equations. 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5177701" y="6686184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963257" y="6245319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find the probabilities from a </a:t>
            </a:r>
            <a:r>
              <a:rPr lang="en-GB" sz="700" dirty="0" err="1"/>
              <a:t>venn</a:t>
            </a:r>
            <a:r>
              <a:rPr lang="en-GB" sz="700" dirty="0"/>
              <a:t> diagram/two way table. 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363962" y="6694010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130480" y="6307798"/>
            <a:ext cx="9890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experimental probability.  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314738" y="6752659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055482" y="6337161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rearrange formula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339808" y="6777553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080552" y="6362055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speed, distance or time.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-64615" y="6742480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30307" y="5784321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471051" y="5368823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missing angles in polygons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74242" y="5792146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2514986" y="5376648"/>
            <a:ext cx="112228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all four operations involving standard form. 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872775" y="5766600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3613519" y="5351102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enlarge</a:t>
            </a:r>
          </a:p>
          <a:p>
            <a:r>
              <a:rPr lang="en-GB" sz="700" dirty="0"/>
              <a:t>Shapes. 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752441" y="471144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077410" y="4414987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Pythagoras Theorem. 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791135" y="4765844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3008195" y="4385800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work with trigonometry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634065" y="475446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1921145" y="4387640"/>
            <a:ext cx="1122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plot straight line graphs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76843" y="4743793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169707" y="4033341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34762" y="3730355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619231" y="3372659"/>
            <a:ext cx="13889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represent upper/lower bounds as an error interval. 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191114" y="3699008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941432" y="3341972"/>
            <a:ext cx="13889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the volume/surface area of 3D shapes. 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36272" y="3739816"/>
            <a:ext cx="3069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4320741" y="3382120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find averages </a:t>
            </a:r>
          </a:p>
          <a:p>
            <a:r>
              <a:rPr lang="en-GB" sz="700" dirty="0"/>
              <a:t>From frequency tables. 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919925" y="2452330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plot quadratic and cubic graphs.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634918" y="2470812"/>
            <a:ext cx="1388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Know how to construct perpendicular/angle bisectors. </a:t>
            </a: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35776" y="2799629"/>
            <a:ext cx="7654" cy="17935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BDEDC4EE-B52A-4D1B-A81E-D43CCA1F9BCB}"/>
              </a:ext>
            </a:extLst>
          </p:cNvPr>
          <p:cNvSpPr txBox="1"/>
          <p:nvPr/>
        </p:nvSpPr>
        <p:spPr>
          <a:xfrm>
            <a:off x="-176420" y="2367748"/>
            <a:ext cx="849769" cy="276999"/>
          </a:xfrm>
          <a:prstGeom prst="rect">
            <a:avLst/>
          </a:prstGeom>
          <a:solidFill>
            <a:srgbClr val="FFFF00"/>
          </a:solidFill>
          <a:ln w="28575">
            <a:solidFill>
              <a:srgbClr val="0070C0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600" b="1" dirty="0"/>
              <a:t>END OF TERM ASSESSMENT</a:t>
            </a:r>
            <a:endParaRPr lang="en-GB" sz="600" b="1" dirty="0"/>
          </a:p>
        </p:txBody>
      </p:sp>
    </p:spTree>
    <p:extLst>
      <p:ext uri="{BB962C8B-B14F-4D97-AF65-F5344CB8AC3E}">
        <p14:creationId xmlns:p14="http://schemas.microsoft.com/office/powerpoint/2010/main" val="2854028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38EA1A64A95B48ADAE4238B8CD4F3E" ma:contentTypeVersion="6" ma:contentTypeDescription="Create a new document." ma:contentTypeScope="" ma:versionID="ee9848478c77b94d44e90bb5177f526e">
  <xsd:schema xmlns:xsd="http://www.w3.org/2001/XMLSchema" xmlns:xs="http://www.w3.org/2001/XMLSchema" xmlns:p="http://schemas.microsoft.com/office/2006/metadata/properties" xmlns:ns2="8c699e22-bc51-43b2-9ee5-14f528ae003b" xmlns:ns3="1ccfb3b9-5c03-4012-82d0-741db3a39192" targetNamespace="http://schemas.microsoft.com/office/2006/metadata/properties" ma:root="true" ma:fieldsID="0ace8ac5efe6a12ea83e252b95d7650b" ns2:_="" ns3:_="">
    <xsd:import namespace="8c699e22-bc51-43b2-9ee5-14f528ae003b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99e22-bc51-43b2-9ee5-14f528ae00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A333AB-E9F9-4C16-9988-49F9853CDD2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002F06-EC86-45C3-AE5F-70B74C974E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65E305-17EE-4F6C-B402-F2A10F805DFE}">
  <ds:schemaRefs>
    <ds:schemaRef ds:uri="1ccfb3b9-5c03-4012-82d0-741db3a39192"/>
    <ds:schemaRef ds:uri="8c699e22-bc51-43b2-9ee5-14f528ae003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298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Luke Johnson</cp:lastModifiedBy>
  <cp:revision>26</cp:revision>
  <dcterms:created xsi:type="dcterms:W3CDTF">2019-07-02T10:31:49Z</dcterms:created>
  <dcterms:modified xsi:type="dcterms:W3CDTF">2024-07-10T08:51:50Z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0x0101001938EA1A64A95B48ADAE4238B8CD4F3E</vt:lpwstr>
  </property>
</Properties>
</file>