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30"/>
    <a:srgbClr val="FF0066"/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65" autoAdjust="0"/>
    <p:restoredTop sz="94322" autoAdjust="0"/>
  </p:normalViewPr>
  <p:slideViewPr>
    <p:cSldViewPr snapToGrid="0">
      <p:cViewPr>
        <p:scale>
          <a:sx n="100" d="100"/>
          <a:sy n="100" d="100"/>
        </p:scale>
        <p:origin x="3336" y="-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1122" y="2969963"/>
            <a:ext cx="6796878" cy="6392546"/>
            <a:chOff x="61122" y="2969963"/>
            <a:chExt cx="6796878" cy="6392546"/>
          </a:xfrm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61122" y="5890260"/>
              <a:ext cx="308761" cy="589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cript MT Bold" panose="03040602040607080904" pitchFamily="66" charset="0"/>
              </a:rPr>
              <a:t>The BHS Learning Journey Yr9 Drama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Oval 295"/>
          <p:cNvSpPr/>
          <p:nvPr/>
        </p:nvSpPr>
        <p:spPr>
          <a:xfrm>
            <a:off x="626446" y="6851224"/>
            <a:ext cx="892970" cy="69233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</a:t>
            </a:r>
          </a:p>
        </p:txBody>
      </p:sp>
      <p:sp>
        <p:nvSpPr>
          <p:cNvPr id="302" name="Oval 301"/>
          <p:cNvSpPr/>
          <p:nvPr/>
        </p:nvSpPr>
        <p:spPr>
          <a:xfrm>
            <a:off x="5229205" y="3757396"/>
            <a:ext cx="1088506" cy="655478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5" y="1565364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381195" y="71293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374379" y="777016"/>
            <a:ext cx="1374960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5106" y="8205581"/>
            <a:ext cx="792518" cy="5226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TOPIC 1: Reviewing Theatre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938019" y="2495207"/>
            <a:ext cx="784449" cy="4442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66"/>
                </a:solidFill>
              </a:rPr>
              <a:t>TOPIC 4: Set Design</a:t>
            </a:r>
            <a:endParaRPr lang="en-GB" sz="1000" dirty="0">
              <a:solidFill>
                <a:srgbClr val="FF0066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793592" y="8810237"/>
            <a:ext cx="995426" cy="6536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12510" y="5364451"/>
            <a:ext cx="941359" cy="5028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CC30"/>
                </a:solidFill>
              </a:rPr>
              <a:t>TOPIC 3: Production Company</a:t>
            </a:r>
            <a:endParaRPr lang="en-GB" sz="1000" dirty="0">
              <a:solidFill>
                <a:srgbClr val="00CC3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300884" y="7740151"/>
            <a:ext cx="1251953" cy="7210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accent2"/>
                </a:solidFill>
              </a:rPr>
              <a:t>Assessment: </a:t>
            </a:r>
            <a:r>
              <a:rPr lang="en-GB" sz="800" dirty="0">
                <a:solidFill>
                  <a:schemeClr val="accent2"/>
                </a:solidFill>
              </a:rPr>
              <a:t>Written assessment of Theatre Production review exploring all areas of performance and production.</a:t>
            </a:r>
            <a:endParaRPr lang="en-GB" sz="800" b="1" dirty="0">
              <a:solidFill>
                <a:schemeClr val="accent2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2651635" y="7761604"/>
            <a:ext cx="1027657" cy="67248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118877" y="7373114"/>
            <a:ext cx="701661" cy="4887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70C0"/>
                </a:solidFill>
              </a:rPr>
              <a:t>TOPIC 2: Blood Brothers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619301" y="6879031"/>
            <a:ext cx="1144346" cy="52529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70C0"/>
                </a:solidFill>
              </a:rPr>
              <a:t>Assessment: Practical scripted assessment.</a:t>
            </a:r>
          </a:p>
          <a:p>
            <a:pPr algn="ctr"/>
            <a:r>
              <a:rPr lang="en-GB" sz="800" b="1" dirty="0">
                <a:solidFill>
                  <a:srgbClr val="0070C0"/>
                </a:solidFill>
              </a:rPr>
              <a:t>Written character profiles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179316" y="1137249"/>
            <a:ext cx="1049889" cy="80733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FF0066"/>
                </a:solidFill>
              </a:rPr>
              <a:t>Assessment: Creation of a set in a box piece, sketches, planning and presentation of ideas. </a:t>
            </a:r>
          </a:p>
        </p:txBody>
      </p:sp>
      <p:pic>
        <p:nvPicPr>
          <p:cNvPr id="82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02" y="942361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889960" y="9292002"/>
            <a:ext cx="51755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British Values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887" y="8733927"/>
            <a:ext cx="972737" cy="705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accent2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chemeClr val="accent2"/>
                </a:solidFill>
              </a:rPr>
              <a:t>I know how to review a theatre production. </a:t>
            </a:r>
          </a:p>
          <a:p>
            <a:pPr algn="ctr"/>
            <a:r>
              <a:rPr lang="en-GB" sz="700" dirty="0">
                <a:solidFill>
                  <a:schemeClr val="accent2"/>
                </a:solidFill>
              </a:rPr>
              <a:t>I know how to link a varied range of specialisms.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71332" y="8720700"/>
            <a:ext cx="701661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Theatre production synopsis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600" y="9210966"/>
            <a:ext cx="88792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Character exploration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31460" y="8655708"/>
            <a:ext cx="81678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How to write a review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47948" y="9254787"/>
            <a:ext cx="78794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Production explorations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42195" y="8747384"/>
            <a:ext cx="72062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Comparison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48954" y="8841263"/>
            <a:ext cx="102765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Director Intentions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10388" y="9197754"/>
            <a:ext cx="79251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Special Effects</a:t>
            </a:r>
          </a:p>
        </p:txBody>
      </p:sp>
      <p:pic>
        <p:nvPicPr>
          <p:cNvPr id="86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35" y="7151020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5263031" y="7267403"/>
            <a:ext cx="855846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Morals</a:t>
            </a:r>
          </a:p>
          <a:p>
            <a:pPr algn="ctr"/>
            <a:r>
              <a:rPr lang="en-GB" sz="800" dirty="0"/>
              <a:t>Cultural Understanding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615445" y="7863163"/>
            <a:ext cx="972737" cy="705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70C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70C0"/>
                </a:solidFill>
              </a:rPr>
              <a:t>I know what Theatre in Education is. </a:t>
            </a:r>
          </a:p>
          <a:p>
            <a:pPr algn="ctr"/>
            <a:r>
              <a:rPr lang="en-GB" sz="700" dirty="0">
                <a:solidFill>
                  <a:srgbClr val="0070C0"/>
                </a:solidFill>
              </a:rPr>
              <a:t>I know the dangers of gangs and gang culture.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80902" y="8208969"/>
            <a:ext cx="59570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Storyline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338200" y="7146126"/>
            <a:ext cx="85584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Character profiles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020552" y="7813255"/>
            <a:ext cx="61575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Subtext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07214" y="6813457"/>
            <a:ext cx="61575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Scripted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982164" y="6742294"/>
            <a:ext cx="75347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Devised</a:t>
            </a:r>
          </a:p>
        </p:txBody>
      </p:sp>
      <p:pic>
        <p:nvPicPr>
          <p:cNvPr id="96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96" y="2335938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5105781" y="2566539"/>
            <a:ext cx="818816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Technology</a:t>
            </a:r>
          </a:p>
          <a:p>
            <a:pPr algn="ctr"/>
            <a:r>
              <a:rPr lang="en-GB" sz="800" dirty="0"/>
              <a:t>Wider safety</a:t>
            </a:r>
          </a:p>
          <a:p>
            <a:pPr algn="ctr"/>
            <a:r>
              <a:rPr lang="en-GB" sz="800" dirty="0"/>
              <a:t>Economic Understanding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831342" y="2951105"/>
            <a:ext cx="972737" cy="757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66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66"/>
                </a:solidFill>
              </a:rPr>
              <a:t>I know what the purpose of set design is. </a:t>
            </a:r>
          </a:p>
          <a:p>
            <a:pPr algn="ctr"/>
            <a:r>
              <a:rPr lang="en-GB" sz="700" dirty="0">
                <a:solidFill>
                  <a:srgbClr val="FF0066"/>
                </a:solidFill>
              </a:rPr>
              <a:t>I know how to create set design from a brief.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98173" y="3174057"/>
            <a:ext cx="62669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What is set design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016037" y="2724230"/>
            <a:ext cx="57389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Technical elements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295748" y="2818233"/>
            <a:ext cx="43091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Fly-in flats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699840" y="3322634"/>
            <a:ext cx="50445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Tracks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16338" y="2898878"/>
            <a:ext cx="64372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Equipment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491712" y="3276259"/>
            <a:ext cx="60840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Materials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132629" y="2198929"/>
            <a:ext cx="60840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Reviewing Sets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65911" y="2377373"/>
            <a:ext cx="73871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Design Briefs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9894" y="1825457"/>
            <a:ext cx="63436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Sketches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7619" y="1986751"/>
            <a:ext cx="58186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Labelling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7518" y="2754519"/>
            <a:ext cx="59924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Creating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526208" y="3232697"/>
            <a:ext cx="64805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Backdrops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53096" y="2851672"/>
            <a:ext cx="64805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Teamwork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34493" y="3161243"/>
            <a:ext cx="64805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Props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153457" y="2051605"/>
            <a:ext cx="64805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Reviewing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989723" y="2240474"/>
            <a:ext cx="77462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Development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291980" y="1794274"/>
            <a:ext cx="77462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66"/>
                </a:solidFill>
              </a:rPr>
              <a:t>Presentation</a:t>
            </a:r>
          </a:p>
        </p:txBody>
      </p:sp>
      <p:pic>
        <p:nvPicPr>
          <p:cNvPr id="121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648" y="644712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TextBox 121"/>
          <p:cNvSpPr txBox="1"/>
          <p:nvPr/>
        </p:nvSpPr>
        <p:spPr>
          <a:xfrm>
            <a:off x="1524418" y="5862350"/>
            <a:ext cx="818816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Technology</a:t>
            </a:r>
          </a:p>
          <a:p>
            <a:pPr algn="ctr"/>
            <a:r>
              <a:rPr lang="en-GB" sz="800" dirty="0"/>
              <a:t>Wider safety</a:t>
            </a:r>
          </a:p>
          <a:p>
            <a:pPr algn="ctr"/>
            <a:r>
              <a:rPr lang="en-GB" sz="800" dirty="0"/>
              <a:t>Economic Understanding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9969" y="5869461"/>
            <a:ext cx="1066443" cy="9922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CC3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what a production company is. 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the different roles and responsibilities within a production company. 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how to create a production company.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0609" y="5802958"/>
            <a:ext cx="115380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What is a production company.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923600" y="6134245"/>
            <a:ext cx="84370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Roles &amp; responsibilities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033107" y="6076988"/>
            <a:ext cx="66583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Creating a company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761297" y="5641532"/>
            <a:ext cx="57513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Company brief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462988" y="5399478"/>
            <a:ext cx="85807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Allocating roles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48314" y="5015099"/>
            <a:ext cx="74821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Initial ideas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264856" y="5197037"/>
            <a:ext cx="758093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Mood boards and research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37577" y="4750144"/>
            <a:ext cx="758093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Pitch presentation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053429" y="4859106"/>
            <a:ext cx="75809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Sketches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120933" y="4815160"/>
            <a:ext cx="62992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Makeup &amp; Costume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599797" y="5197037"/>
            <a:ext cx="62992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Set Design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922911" y="4738704"/>
            <a:ext cx="62992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Lighting &amp; sound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014" y="5262666"/>
            <a:ext cx="83375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Advertisement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607351" y="5260519"/>
            <a:ext cx="36216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SFX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1563989-A4EF-4109-BB66-63358A03705E}"/>
              </a:ext>
            </a:extLst>
          </p:cNvPr>
          <p:cNvSpPr/>
          <p:nvPr/>
        </p:nvSpPr>
        <p:spPr>
          <a:xfrm>
            <a:off x="3803254" y="3802311"/>
            <a:ext cx="1310617" cy="9132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CC30"/>
                </a:solidFill>
              </a:rPr>
              <a:t>Assessment: </a:t>
            </a:r>
            <a:endParaRPr lang="en-GB" sz="800" dirty="0">
              <a:solidFill>
                <a:srgbClr val="00CC30"/>
              </a:solidFill>
            </a:endParaRPr>
          </a:p>
          <a:p>
            <a:pPr algn="ctr"/>
            <a:r>
              <a:rPr lang="en-GB" sz="800" b="1" dirty="0">
                <a:solidFill>
                  <a:srgbClr val="00CC30"/>
                </a:solidFill>
              </a:rPr>
              <a:t>Practical production of performance of realised work in companies. </a:t>
            </a:r>
          </a:p>
          <a:p>
            <a:pPr algn="ctr"/>
            <a:r>
              <a:rPr lang="en-GB" sz="800" b="1" dirty="0">
                <a:solidFill>
                  <a:srgbClr val="00CC30"/>
                </a:solidFill>
              </a:rPr>
              <a:t>Written power point presentation of planning and ideas.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DCA3314-C7E5-49DF-8D4A-FD3625A02887}"/>
              </a:ext>
            </a:extLst>
          </p:cNvPr>
          <p:cNvSpPr txBox="1"/>
          <p:nvPr/>
        </p:nvSpPr>
        <p:spPr>
          <a:xfrm>
            <a:off x="2411014" y="4250049"/>
            <a:ext cx="84370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Production performance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6376873-A125-4EEC-BB5F-32D64B08F492}"/>
              </a:ext>
            </a:extLst>
          </p:cNvPr>
          <p:cNvSpPr txBox="1"/>
          <p:nvPr/>
        </p:nvSpPr>
        <p:spPr>
          <a:xfrm>
            <a:off x="2763647" y="3842698"/>
            <a:ext cx="84370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Reviewing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73641DC-2328-426D-B575-0AA9C89E8B81}"/>
              </a:ext>
            </a:extLst>
          </p:cNvPr>
          <p:cNvSpPr txBox="1"/>
          <p:nvPr/>
        </p:nvSpPr>
        <p:spPr>
          <a:xfrm>
            <a:off x="1578137" y="3839723"/>
            <a:ext cx="84370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Performance skills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7470ADF-AED8-4241-9011-54F38CD1A0ED}"/>
              </a:ext>
            </a:extLst>
          </p:cNvPr>
          <p:cNvSpPr txBox="1"/>
          <p:nvPr/>
        </p:nvSpPr>
        <p:spPr>
          <a:xfrm>
            <a:off x="617094" y="4244959"/>
            <a:ext cx="84370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Devising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A6C9958-7196-4255-A065-F23D50C2EAC7}"/>
              </a:ext>
            </a:extLst>
          </p:cNvPr>
          <p:cNvSpPr txBox="1"/>
          <p:nvPr/>
        </p:nvSpPr>
        <p:spPr>
          <a:xfrm>
            <a:off x="4589936" y="8232914"/>
            <a:ext cx="48860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Plot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FBA2322-2332-4847-8E77-97C7E815ABC6}"/>
              </a:ext>
            </a:extLst>
          </p:cNvPr>
          <p:cNvSpPr txBox="1"/>
          <p:nvPr/>
        </p:nvSpPr>
        <p:spPr>
          <a:xfrm>
            <a:off x="4839178" y="7889310"/>
            <a:ext cx="6200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Morals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369423C-4596-4844-824B-F0BCF3548605}"/>
              </a:ext>
            </a:extLst>
          </p:cNvPr>
          <p:cNvSpPr txBox="1"/>
          <p:nvPr/>
        </p:nvSpPr>
        <p:spPr>
          <a:xfrm>
            <a:off x="4485327" y="7176342"/>
            <a:ext cx="645660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Characters</a:t>
            </a:r>
          </a:p>
        </p:txBody>
      </p:sp>
    </p:spTree>
    <p:extLst>
      <p:ext uri="{BB962C8B-B14F-4D97-AF65-F5344CB8AC3E}">
        <p14:creationId xmlns:p14="http://schemas.microsoft.com/office/powerpoint/2010/main" val="62736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0E011C-4C92-40BF-BE03-CADC915E8A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544292-AC22-4020-AF48-AB699D519D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6EF0E0-9CAE-4BC0-86CA-B2CA5FC6F3B4}">
  <ds:schemaRefs>
    <ds:schemaRef ds:uri="http://schemas.microsoft.com/office/2006/documentManagement/types"/>
    <ds:schemaRef ds:uri="821bd29e-ec7a-4fcd-95c0-2d8e40614ed3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ffbbae3-b438-4fad-8fc0-55ba671f8fb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17932</TotalTime>
  <Words>322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Yr9 Drama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 Shaw</cp:lastModifiedBy>
  <cp:revision>53</cp:revision>
  <cp:lastPrinted>2023-10-02T13:22:51Z</cp:lastPrinted>
  <dcterms:created xsi:type="dcterms:W3CDTF">2019-07-02T10:31:49Z</dcterms:created>
  <dcterms:modified xsi:type="dcterms:W3CDTF">2024-07-10T09:49:30Z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