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63E7C8-DFFD-4ED2-F3D5-AD11A5786937}" v="89" dt="2020-04-13T09:27:44.825"/>
    <p1510:client id="{1D85F977-6E4A-0058-621A-6440FE99EC9B}" v="198" dt="2020-06-18T08:32:17.568"/>
    <p1510:client id="{2E36CB1B-F091-653C-710B-8A33C7D21C51}" v="9" dt="2022-02-28T16:30:17.625"/>
    <p1510:client id="{49B062E6-7835-4780-4744-42FC7B9C62A6}" v="83" dt="2020-06-17T13:43:10.078"/>
    <p1510:client id="{6FD05E5B-B153-DDEB-A3D1-E1DFE131442D}" v="2" dt="2020-04-17T10:38:41.133"/>
    <p1510:client id="{73629753-5901-52DA-BE71-76872A957B8E}" v="6" dt="2020-06-21T09:34:15.234"/>
    <p1510:client id="{A89D61A4-B5E2-DDB5-D833-DB7B5D50C08B}" v="128" dt="2022-02-28T16:17:27.967"/>
    <p1510:client id="{B44F08CA-5A9B-A573-27E2-BD7E6FCD8AB3}" v="16" dt="2021-06-03T08:20:44.348"/>
    <p1510:client id="{C863DA8B-2868-3690-12D3-B5C270CBD7AC}" v="57" dt="2020-06-18T09:45:28.7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6" d="100"/>
          <a:sy n="96" d="100"/>
        </p:scale>
        <p:origin x="1350" y="-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28/02/2022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3200" dirty="0">
                <a:solidFill>
                  <a:schemeClr val="bg1"/>
                </a:solidFill>
                <a:latin typeface="Waltograph UI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74942" y="2943599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4258804" y="8888526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Welcome Back!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499099" y="9441074"/>
            <a:ext cx="24547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Remind yourself about our ethos and what it looks like in practice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438551" y="8426861"/>
            <a:ext cx="1080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Keep up the enthusiasm and thirst for learning</a:t>
            </a:r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Autumn Term 1</a:t>
            </a:r>
          </a:p>
        </p:txBody>
      </p: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Autumn Term 2</a:t>
            </a:r>
          </a:p>
        </p:txBody>
      </p:sp>
      <p:sp>
        <p:nvSpPr>
          <p:cNvPr id="288" name="Rectangle 287"/>
          <p:cNvSpPr/>
          <p:nvPr/>
        </p:nvSpPr>
        <p:spPr>
          <a:xfrm>
            <a:off x="3924404" y="7573762"/>
            <a:ext cx="1421065" cy="62481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</a:rPr>
              <a:t>Assessed piece: Investigating how we prove the theory of continental drift with a practical experiment.</a:t>
            </a:r>
            <a:endParaRPr lang="en-GB" sz="800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296" name="Oval 295"/>
          <p:cNvSpPr/>
          <p:nvPr/>
        </p:nvSpPr>
        <p:spPr>
          <a:xfrm>
            <a:off x="1145648" y="552816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Spring Term 1</a:t>
            </a:r>
          </a:p>
        </p:txBody>
      </p:sp>
      <p:sp>
        <p:nvSpPr>
          <p:cNvPr id="298" name="Rectangle 297"/>
          <p:cNvSpPr/>
          <p:nvPr/>
        </p:nvSpPr>
        <p:spPr>
          <a:xfrm>
            <a:off x="462741" y="6514658"/>
            <a:ext cx="1213162" cy="71956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  <a:ea typeface="+mn-lt"/>
                <a:cs typeface="+mn-lt"/>
              </a:rPr>
              <a:t>End of Topic Assessment. Including questions from previous topics 50 marks including 3 for </a:t>
            </a:r>
            <a:r>
              <a:rPr lang="en-GB" sz="800" b="1" dirty="0" err="1">
                <a:solidFill>
                  <a:schemeClr val="tx1"/>
                </a:solidFill>
                <a:ea typeface="+mn-lt"/>
                <a:cs typeface="+mn-lt"/>
              </a:rPr>
              <a:t>SPaG</a:t>
            </a:r>
            <a:r>
              <a:rPr lang="en-GB" sz="800" b="1" dirty="0">
                <a:solidFill>
                  <a:schemeClr val="tx1"/>
                </a:solidFill>
                <a:ea typeface="+mn-lt"/>
                <a:cs typeface="+mn-lt"/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4770536" y="4792456"/>
            <a:ext cx="1185298" cy="821430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Spring Term 2</a:t>
            </a:r>
          </a:p>
        </p:txBody>
      </p:sp>
      <p:sp>
        <p:nvSpPr>
          <p:cNvPr id="301" name="Rectangle 300"/>
          <p:cNvSpPr/>
          <p:nvPr/>
        </p:nvSpPr>
        <p:spPr>
          <a:xfrm>
            <a:off x="4695518" y="5653551"/>
            <a:ext cx="1156328" cy="75833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  <a:cs typeface="Calibri"/>
              </a:rPr>
              <a:t>Mid-term assessment on development 25 marks including 3 for </a:t>
            </a:r>
            <a:r>
              <a:rPr lang="en-GB" sz="800" b="1" dirty="0" err="1">
                <a:solidFill>
                  <a:schemeClr val="tx1"/>
                </a:solidFill>
                <a:cs typeface="Calibri"/>
              </a:rPr>
              <a:t>SPaG</a:t>
            </a:r>
            <a:r>
              <a:rPr lang="en-GB" sz="800" b="1" dirty="0">
                <a:solidFill>
                  <a:schemeClr val="tx1"/>
                </a:solidFill>
                <a:cs typeface="Calibri"/>
              </a:rPr>
              <a:t>. </a:t>
            </a:r>
          </a:p>
        </p:txBody>
      </p:sp>
      <p:sp>
        <p:nvSpPr>
          <p:cNvPr id="302" name="Oval 301"/>
          <p:cNvSpPr/>
          <p:nvPr/>
        </p:nvSpPr>
        <p:spPr>
          <a:xfrm>
            <a:off x="1083895" y="361532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Summer Term 1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60" y="1596755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155575" y="2309028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8 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5408902" y="3039434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8 Summer Term 2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Year 9 this way!</a:t>
            </a:r>
          </a:p>
        </p:txBody>
      </p:sp>
      <p:sp>
        <p:nvSpPr>
          <p:cNvPr id="321" name="Rectangle 320"/>
          <p:cNvSpPr/>
          <p:nvPr/>
        </p:nvSpPr>
        <p:spPr>
          <a:xfrm>
            <a:off x="1856641" y="1880583"/>
            <a:ext cx="1879859" cy="546664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endParaRPr lang="en-GB" sz="800" b="1" dirty="0">
              <a:solidFill>
                <a:schemeClr val="tx1"/>
              </a:solidFill>
            </a:endParaRPr>
          </a:p>
          <a:p>
            <a:r>
              <a:rPr lang="en-GB" sz="800" b="1" dirty="0">
                <a:solidFill>
                  <a:schemeClr val="tx1"/>
                </a:solidFill>
              </a:rPr>
              <a:t>Assessment: End of Year Test including previous learning from year 7 and 8.  50</a:t>
            </a:r>
            <a:r>
              <a:rPr lang="en-GB" sz="800" b="1" dirty="0">
                <a:solidFill>
                  <a:schemeClr val="tx1"/>
                </a:solidFill>
                <a:ea typeface="+mn-lt"/>
                <a:cs typeface="+mn-lt"/>
              </a:rPr>
              <a:t> marks including 3 for </a:t>
            </a:r>
            <a:r>
              <a:rPr lang="en-GB" sz="800" b="1" dirty="0" err="1">
                <a:solidFill>
                  <a:schemeClr val="tx1"/>
                </a:solidFill>
                <a:ea typeface="+mn-lt"/>
                <a:cs typeface="+mn-lt"/>
              </a:rPr>
              <a:t>SPaG</a:t>
            </a:r>
            <a:r>
              <a:rPr lang="en-GB" sz="800" b="1" dirty="0">
                <a:solidFill>
                  <a:schemeClr val="tx1"/>
                </a:solidFill>
                <a:ea typeface="+mn-lt"/>
                <a:cs typeface="+mn-lt"/>
              </a:rPr>
              <a:t>.</a:t>
            </a:r>
            <a:endParaRPr lang="en-GB" sz="800">
              <a:solidFill>
                <a:schemeClr val="tx1"/>
              </a:solidFill>
              <a:ea typeface="+mn-lt"/>
              <a:cs typeface="+mn-lt"/>
            </a:endParaRPr>
          </a:p>
          <a:p>
            <a:endParaRPr lang="en-GB" sz="800" dirty="0">
              <a:ea typeface="+mn-lt"/>
              <a:cs typeface="+mn-lt"/>
            </a:endParaRPr>
          </a:p>
          <a:p>
            <a:endParaRPr lang="en-GB" sz="800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Assessment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Revision techniques shared</a:t>
            </a:r>
          </a:p>
          <a:p>
            <a:pPr algn="ctr"/>
            <a:r>
              <a:rPr lang="en-US" sz="800" dirty="0"/>
              <a:t> and modelled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312751" y="127103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Practice questions completed and assessed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485932" y="1555947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Model answers unpicked and critiqued</a:t>
            </a:r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08559" y="273840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75777" y="276778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2827672" y="2413142"/>
            <a:ext cx="634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Visit to the Lake District &amp; Fieldwork 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471310" y="2480809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911947" y="2488531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20" name="TextBox 119"/>
          <p:cNvSpPr txBox="1"/>
          <p:nvPr/>
        </p:nvSpPr>
        <p:spPr>
          <a:xfrm>
            <a:off x="4452590" y="2490308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21" name="TextBox 120"/>
          <p:cNvSpPr txBox="1"/>
          <p:nvPr/>
        </p:nvSpPr>
        <p:spPr>
          <a:xfrm>
            <a:off x="2028606" y="2432063"/>
            <a:ext cx="7302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Analysis of Fieldwork </a:t>
            </a:r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10200" y="371920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68387" y="373896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792273" y="278494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83187" y="370909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872761" y="374328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41056" y="2780705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2719668" y="3362552"/>
            <a:ext cx="6924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Location of Glaciers.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3507236" y="3424147"/>
            <a:ext cx="7754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Formation of Glaciers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4288708" y="3451435"/>
            <a:ext cx="62845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Glacial Budget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4150395" y="2376701"/>
            <a:ext cx="732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Case Study Glaciation- The Lake district 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3369666" y="2491268"/>
            <a:ext cx="8373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Fieldwork Preparation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2008993" y="3389191"/>
            <a:ext cx="5908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Ice age introduction. </a:t>
            </a:r>
          </a:p>
        </p:txBody>
      </p: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77258" y="472146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89076" y="472060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26691" y="471344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45608" y="471344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825331" y="472348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2398686" y="4456292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41" name="TextBox 140"/>
          <p:cNvSpPr txBox="1"/>
          <p:nvPr/>
        </p:nvSpPr>
        <p:spPr>
          <a:xfrm>
            <a:off x="2389973" y="4396105"/>
            <a:ext cx="6574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End of term Assessment 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4602114" y="4438408"/>
            <a:ext cx="8140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Demographic Transition Model 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2988535" y="4522716"/>
            <a:ext cx="65741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Trading Game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3471310" y="4361583"/>
            <a:ext cx="747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Why are some countries underdeveloped? 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1587725" y="4508224"/>
            <a:ext cx="855479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Reflection lesson</a:t>
            </a:r>
          </a:p>
        </p:txBody>
      </p: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56169" y="570257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69820" y="572097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92376" y="4730915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65237" y="571325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71548" y="5712200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82169" y="572097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2647184" y="5382009"/>
            <a:ext cx="7430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Development indicators. 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3257901" y="5330749"/>
            <a:ext cx="476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Ghana – Grace’s story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4312884" y="5414348"/>
            <a:ext cx="5385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Borrowing and Debt </a:t>
            </a:r>
          </a:p>
        </p:txBody>
      </p:sp>
      <p:sp>
        <p:nvSpPr>
          <p:cNvPr id="156" name="TextBox 155"/>
          <p:cNvSpPr txBox="1"/>
          <p:nvPr/>
        </p:nvSpPr>
        <p:spPr>
          <a:xfrm>
            <a:off x="4058329" y="4402092"/>
            <a:ext cx="6922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Population Pyramids </a:t>
            </a:r>
          </a:p>
        </p:txBody>
      </p:sp>
      <p:sp>
        <p:nvSpPr>
          <p:cNvPr id="157" name="TextBox 156"/>
          <p:cNvSpPr txBox="1"/>
          <p:nvPr/>
        </p:nvSpPr>
        <p:spPr>
          <a:xfrm>
            <a:off x="2151659" y="5313620"/>
            <a:ext cx="691070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600" dirty="0"/>
              <a:t>What is </a:t>
            </a:r>
            <a:r>
              <a:rPr lang="en-GB" sz="600"/>
              <a:t>Development? Job Sectors </a:t>
            </a:r>
            <a:endParaRPr lang="en-GB" sz="600" dirty="0"/>
          </a:p>
        </p:txBody>
      </p: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60601" y="670408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91563" y="666702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14737" y="667562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63789" y="670408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31669" y="668334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2254012" y="6402104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65" name="TextBox 164"/>
          <p:cNvSpPr txBox="1"/>
          <p:nvPr/>
        </p:nvSpPr>
        <p:spPr>
          <a:xfrm>
            <a:off x="2403612" y="6354640"/>
            <a:ext cx="777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Case study – LIC Cashmere Pakistan Earthquake </a:t>
            </a:r>
          </a:p>
        </p:txBody>
      </p:sp>
      <p:sp>
        <p:nvSpPr>
          <p:cNvPr id="166" name="TextBox 165"/>
          <p:cNvSpPr txBox="1"/>
          <p:nvPr/>
        </p:nvSpPr>
        <p:spPr>
          <a:xfrm>
            <a:off x="3096891" y="6339162"/>
            <a:ext cx="782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Earthquakes and how we measure them.</a:t>
            </a:r>
          </a:p>
        </p:txBody>
      </p:sp>
      <p:sp>
        <p:nvSpPr>
          <p:cNvPr id="167" name="TextBox 166"/>
          <p:cNvSpPr txBox="1"/>
          <p:nvPr/>
        </p:nvSpPr>
        <p:spPr>
          <a:xfrm>
            <a:off x="3708891" y="6379195"/>
            <a:ext cx="9509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Case Study – Volcanic eruption </a:t>
            </a:r>
          </a:p>
        </p:txBody>
      </p:sp>
      <p:sp>
        <p:nvSpPr>
          <p:cNvPr id="168" name="TextBox 167"/>
          <p:cNvSpPr txBox="1"/>
          <p:nvPr/>
        </p:nvSpPr>
        <p:spPr>
          <a:xfrm>
            <a:off x="4495701" y="6563569"/>
            <a:ext cx="8901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Volcanoes </a:t>
            </a:r>
          </a:p>
          <a:p>
            <a:endParaRPr lang="en-GB" sz="600" dirty="0"/>
          </a:p>
        </p:txBody>
      </p:sp>
      <p:sp>
        <p:nvSpPr>
          <p:cNvPr id="169" name="TextBox 168"/>
          <p:cNvSpPr txBox="1"/>
          <p:nvPr/>
        </p:nvSpPr>
        <p:spPr>
          <a:xfrm>
            <a:off x="1670135" y="6348461"/>
            <a:ext cx="645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Case study – HIC  L’Aquila Italy </a:t>
            </a:r>
          </a:p>
        </p:txBody>
      </p: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553989" y="7762409"/>
            <a:ext cx="116146" cy="26002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35521" y="772148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00962" y="770599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50924" y="770630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07013" y="7711305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1727260" y="7477748"/>
            <a:ext cx="8168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Structure of the Earth,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2216535" y="7362303"/>
            <a:ext cx="770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Plate tectonics – convection currents,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2714826" y="7511748"/>
            <a:ext cx="89382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Plate boundaries</a:t>
            </a:r>
          </a:p>
        </p:txBody>
      </p:sp>
      <p:sp>
        <p:nvSpPr>
          <p:cNvPr id="179" name="TextBox 178"/>
          <p:cNvSpPr txBox="1"/>
          <p:nvPr/>
        </p:nvSpPr>
        <p:spPr>
          <a:xfrm>
            <a:off x="4329227" y="7440583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80" name="TextBox 179"/>
          <p:cNvSpPr txBox="1"/>
          <p:nvPr/>
        </p:nvSpPr>
        <p:spPr>
          <a:xfrm>
            <a:off x="3332285" y="7329377"/>
            <a:ext cx="10809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Plate margins – PEEL paragraph.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1215513" y="7516354"/>
            <a:ext cx="476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Pangea Jigsaw. 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74942" y="8915140"/>
            <a:ext cx="1061760" cy="95620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200" b="1" dirty="0">
                <a:solidFill>
                  <a:schemeClr val="tx1"/>
                </a:solidFill>
              </a:rPr>
              <a:t>TOPIC 1: Restless Earth – Plate Tectonics.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-7072" y="5331191"/>
            <a:ext cx="1040052" cy="104341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2: Development.</a:t>
            </a:r>
            <a:endParaRPr lang="en-GB" sz="1100" b="1" dirty="0">
              <a:solidFill>
                <a:schemeClr val="tx1"/>
              </a:solidFill>
              <a:cs typeface="Calibri"/>
            </a:endParaRP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92" name="Rectangle 191"/>
          <p:cNvSpPr/>
          <p:nvPr/>
        </p:nvSpPr>
        <p:spPr>
          <a:xfrm>
            <a:off x="1592468" y="4937721"/>
            <a:ext cx="1797698" cy="43657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r>
              <a:rPr lang="en-GB" sz="800" b="1" dirty="0">
                <a:solidFill>
                  <a:schemeClr val="tx1"/>
                </a:solidFill>
              </a:rPr>
              <a:t>End of Topic Assessment. Including questions from previous topics. 50 marks including 3 for </a:t>
            </a:r>
            <a:r>
              <a:rPr lang="en-GB" sz="800" b="1" dirty="0" err="1">
                <a:solidFill>
                  <a:schemeClr val="tx1"/>
                </a:solidFill>
              </a:rPr>
              <a:t>SPaG</a:t>
            </a:r>
            <a:r>
              <a:rPr lang="en-GB" sz="800" b="1" dirty="0">
                <a:solidFill>
                  <a:schemeClr val="tx1"/>
                </a:solidFill>
              </a:rPr>
              <a:t>.</a:t>
            </a:r>
            <a:endParaRPr lang="en-GB" sz="800" dirty="0">
              <a:solidFill>
                <a:schemeClr val="tx1"/>
              </a:solidFill>
              <a:ea typeface="+mn-lt"/>
              <a:cs typeface="+mn-lt"/>
            </a:endParaRPr>
          </a:p>
          <a:p>
            <a:endParaRPr lang="en-GB" sz="800" b="1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37267" y="3125468"/>
            <a:ext cx="985417" cy="138275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3: </a:t>
            </a:r>
            <a:r>
              <a:rPr lang="en-GB" sz="1100" b="1" dirty="0">
                <a:solidFill>
                  <a:schemeClr val="tx1"/>
                </a:solidFill>
                <a:ea typeface="+mn-lt"/>
                <a:cs typeface="+mn-lt"/>
              </a:rPr>
              <a:t>The Power of Ice - Glaciation and Fieldwork In The Lake District. </a:t>
            </a: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BF6C7C63-5DD6-4BD7-8BE6-B900EF7B3E3A}"/>
              </a:ext>
            </a:extLst>
          </p:cNvPr>
          <p:cNvSpPr txBox="1"/>
          <p:nvPr/>
        </p:nvSpPr>
        <p:spPr>
          <a:xfrm>
            <a:off x="3783445" y="5375957"/>
            <a:ext cx="63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/>
              <a:t>Development choice.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8832BAE5-DDB2-4DC8-8119-C2753DDC5139}"/>
              </a:ext>
            </a:extLst>
          </p:cNvPr>
          <p:cNvSpPr txBox="1"/>
          <p:nvPr/>
        </p:nvSpPr>
        <p:spPr>
          <a:xfrm>
            <a:off x="2741793" y="8412006"/>
            <a:ext cx="1570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Remind yourself of the high expectations for learning and </a:t>
            </a:r>
            <a:r>
              <a:rPr lang="en-US" sz="800" dirty="0" err="1"/>
              <a:t>behaviour</a:t>
            </a:r>
            <a:r>
              <a:rPr lang="en-US" sz="800" dirty="0"/>
              <a:t> in geography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25141C4A-B798-4C81-8216-AF09338133ED}"/>
              </a:ext>
            </a:extLst>
          </p:cNvPr>
          <p:cNvSpPr/>
          <p:nvPr/>
        </p:nvSpPr>
        <p:spPr>
          <a:xfrm>
            <a:off x="4714568" y="3836407"/>
            <a:ext cx="1134492" cy="61579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800" b="1" dirty="0">
                <a:solidFill>
                  <a:schemeClr val="tx1"/>
                </a:solidFill>
                <a:ea typeface="+mn-lt"/>
                <a:cs typeface="+mn-lt"/>
              </a:rPr>
              <a:t>Mid-term assessment on glaciation  25 marks including 3 for </a:t>
            </a:r>
            <a:r>
              <a:rPr lang="en-GB" sz="800" b="1" dirty="0" err="1">
                <a:solidFill>
                  <a:schemeClr val="tx1"/>
                </a:solidFill>
                <a:ea typeface="+mn-lt"/>
                <a:cs typeface="+mn-lt"/>
              </a:rPr>
              <a:t>SPaG</a:t>
            </a:r>
            <a:r>
              <a:rPr lang="en-GB" sz="800" b="1" dirty="0">
                <a:solidFill>
                  <a:schemeClr val="tx1"/>
                </a:solidFill>
                <a:ea typeface="+mn-lt"/>
                <a:cs typeface="+mn-lt"/>
              </a:rPr>
              <a:t>. </a:t>
            </a:r>
            <a:r>
              <a:rPr lang="en-GB" sz="800" b="1" dirty="0">
                <a:solidFill>
                  <a:schemeClr val="tx1"/>
                </a:solidFill>
              </a:rPr>
              <a:t> </a:t>
            </a:r>
            <a:endParaRPr lang="en-GB" sz="800" b="1" dirty="0">
              <a:solidFill>
                <a:schemeClr val="tx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eth xmlns="2ae8b9b8-deb7-4e47-ba09-cc2898df0d8c" xsi:nil="true"/>
    <DateandTime xmlns="2ae8b9b8-deb7-4e47-ba09-cc2898df0d8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9E0B2B11D76E45A4A8CA10C7FC0931" ma:contentTypeVersion="15" ma:contentTypeDescription="Create a new document." ma:contentTypeScope="" ma:versionID="0165ea8ac98c1a5c8c558c9f5820a91b">
  <xsd:schema xmlns:xsd="http://www.w3.org/2001/XMLSchema" xmlns:xs="http://www.w3.org/2001/XMLSchema" xmlns:p="http://schemas.microsoft.com/office/2006/metadata/properties" xmlns:ns2="2ae8b9b8-deb7-4e47-ba09-cc2898df0d8c" xmlns:ns3="baff96f5-a7d4-4f1d-8526-ffc6a0e3c1dd" targetNamespace="http://schemas.microsoft.com/office/2006/metadata/properties" ma:root="true" ma:fieldsID="416a0bbcbeae1aaa521a02ad3e668a62" ns2:_="" ns3:_="">
    <xsd:import namespace="2ae8b9b8-deb7-4e47-ba09-cc2898df0d8c"/>
    <xsd:import namespace="baff96f5-a7d4-4f1d-8526-ffc6a0e3c1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Beth" minOccurs="0"/>
                <xsd:element ref="ns2:MediaServiceLocation" minOccurs="0"/>
                <xsd:element ref="ns2:DateandTim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e8b9b8-deb7-4e47-ba09-cc2898df0d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Beth" ma:index="19" nillable="true" ma:displayName="Beth" ma:format="DateTime" ma:internalName="Beth">
      <xsd:simpleType>
        <xsd:restriction base="dms:DateTime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DateandTime" ma:index="21" nillable="true" ma:displayName="Date and Time" ma:format="DateOnly" ma:internalName="DateandTime">
      <xsd:simpleType>
        <xsd:restriction base="dms:DateTime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ff96f5-a7d4-4f1d-8526-ffc6a0e3c1d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B2C420-0248-42C8-BB7E-1DB9A6A87A0A}">
  <ds:schemaRefs>
    <ds:schemaRef ds:uri="http://schemas.microsoft.com/office/2006/metadata/properties"/>
    <ds:schemaRef ds:uri="http://schemas.microsoft.com/office/infopath/2007/PartnerControls"/>
    <ds:schemaRef ds:uri="2ae8b9b8-deb7-4e47-ba09-cc2898df0d8c"/>
  </ds:schemaRefs>
</ds:datastoreItem>
</file>

<file path=customXml/itemProps2.xml><?xml version="1.0" encoding="utf-8"?>
<ds:datastoreItem xmlns:ds="http://schemas.openxmlformats.org/officeDocument/2006/customXml" ds:itemID="{73AA9980-6CA0-481B-84B2-0ECDF17CAA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e8b9b8-deb7-4e47-ba09-cc2898df0d8c"/>
    <ds:schemaRef ds:uri="baff96f5-a7d4-4f1d-8526-ffc6a0e3c1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E63EF6B-7B02-4594-94B6-1B0193FFCD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620</TotalTime>
  <Words>400</Words>
  <Application>Microsoft Office PowerPoint</Application>
  <PresentationFormat>A4 Paper (210x297 mm)</PresentationFormat>
  <Paragraphs>63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Beth Walmsley</cp:lastModifiedBy>
  <cp:revision>255</cp:revision>
  <dcterms:created xsi:type="dcterms:W3CDTF">2019-07-02T10:31:49Z</dcterms:created>
  <dcterms:modified xsi:type="dcterms:W3CDTF">2022-02-28T16:49:08Z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0x0101009B9E0B2B11D76E45A4A8CA10C7FC0931</vt:lpwstr>
  </property>
</Properties>
</file>