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51E22F-D4B7-0A07-5EE6-572EF7BD93BF}" v="10" dt="2020-06-19T15:43:55.986"/>
    <p1510:client id="{769C1F60-D753-1708-7B16-931CEBB0CE34}" v="2584" dt="2020-04-02T12:46:17.787"/>
    <p1510:client id="{88B7E2D8-FBF2-AABA-B919-6B44A662B910}" v="60" dt="2021-06-26T20:26:30.481"/>
    <p1510:client id="{8EBB3BA8-8BB5-65FD-E0A6-4412C35BD7AA}" v="208" dt="2021-06-27T09:59:34.894"/>
    <p1510:client id="{A391B2CB-905E-8037-AEE3-EA901C4D59A7}" v="1" dt="2022-02-28T16:45:38.971"/>
    <p1510:client id="{B25EE448-D414-33DB-9038-082D97D49B15}" v="262" dt="2020-04-02T15:02:48.596"/>
    <p1510:client id="{D86D2EAF-1AA9-52BF-848C-38088E833894}" v="6" dt="2021-06-13T11:17:06.903"/>
    <p1510:client id="{DEAA0DB6-4424-1F58-8D1E-8B29CAD044B1}" v="1" dt="2020-08-27T11:07:30.049"/>
    <p1510:client id="{EC721006-C424-DD1E-08B2-C70FC7D070D9}" v="3518" dt="2020-04-01T13:28:20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Waltograph UI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30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775890" y="8620709"/>
            <a:ext cx="1113860" cy="82650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Welcome back 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114056" y="8515937"/>
            <a:ext cx="149742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2014711" y="8302149"/>
            <a:ext cx="714202" cy="33900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</a:t>
            </a:r>
            <a:r>
              <a:rPr lang="en-GB" sz="600" b="1">
                <a:solidFill>
                  <a:srgbClr val="9900CC"/>
                </a:solidFill>
              </a:rPr>
              <a:t>– The Living World past GCSE questions.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891403" y="2408179"/>
            <a:ext cx="1478985" cy="755067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10  Preparation for year 11 </a:t>
            </a:r>
          </a:p>
        </p:txBody>
      </p:sp>
      <p:sp>
        <p:nvSpPr>
          <p:cNvPr id="303" name="Oval 302"/>
          <p:cNvSpPr/>
          <p:nvPr/>
        </p:nvSpPr>
        <p:spPr>
          <a:xfrm>
            <a:off x="-49783" y="4330001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4757014" y="729633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4715464" y="692892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rgbClr val="9900CC"/>
                </a:solidFill>
                <a:cs typeface="Calibri"/>
              </a:rPr>
              <a:t>Mock feedback.</a:t>
            </a:r>
            <a:endParaRPr lang="en-US" sz="10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808096" y="163758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179104" y="158204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810864" y="12555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969270" y="3912377"/>
            <a:ext cx="180869" cy="2200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33950" y="374302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4324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92336" y="27452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307087" y="372973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41136" y="385282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996681" y="274101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973543" y="3402239"/>
            <a:ext cx="74002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/>
              <a:t>Sampling techniques .</a:t>
            </a:r>
            <a:endParaRPr lang="en-GB" sz="600" dirty="0">
              <a:cs typeface="Calibri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524823" y="3359060"/>
            <a:ext cx="61989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Human Fieldwork - Data collection .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090396" y="3405398"/>
            <a:ext cx="628452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Go out on </a:t>
            </a:r>
            <a:r>
              <a:rPr lang="en-GB" sz="600">
                <a:cs typeface="Calibri"/>
              </a:rPr>
              <a:t>Fieldwork</a:t>
            </a:r>
            <a:r>
              <a:rPr lang="en-GB" sz="600" dirty="0">
                <a:cs typeface="Calibri"/>
              </a:rPr>
              <a:t>.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602833" y="2408451"/>
            <a:ext cx="732971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Data presentation.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949104" y="2435706"/>
            <a:ext cx="694473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Data analysis </a:t>
            </a:r>
            <a:r>
              <a:rPr lang="en-GB" sz="600">
                <a:cs typeface="Calibri"/>
              </a:rPr>
              <a:t>and conclusion.</a:t>
            </a:r>
            <a:endParaRPr lang="en-GB" sz="600" dirty="0">
              <a:cs typeface="Calibri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567668" y="3378078"/>
            <a:ext cx="59082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/>
              <a:t>Introduction to Fieldwork. 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20189" y="4753216"/>
            <a:ext cx="257069" cy="1946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74764" y="473648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7941" y="474519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10670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34830" y="473935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5086302" y="4493970"/>
            <a:ext cx="61557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Urban </a:t>
            </a:r>
            <a:r>
              <a:rPr lang="en-GB" sz="600">
                <a:cs typeface="Calibri"/>
              </a:rPr>
              <a:t>Change.</a:t>
            </a:r>
            <a:endParaRPr lang="en-GB" sz="600" dirty="0">
              <a:cs typeface="Calibri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733673" y="4364238"/>
            <a:ext cx="65741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Opportunities and challenges in Liverpool.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376059" y="4393333"/>
            <a:ext cx="63589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UK's changing urban landscape.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236448" y="4410185"/>
            <a:ext cx="58560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Sustainable cities.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9820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36813" y="4762666"/>
            <a:ext cx="3281" cy="2898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178872" y="5510597"/>
            <a:ext cx="743040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Transportation. 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845151" y="5513312"/>
            <a:ext cx="572147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Deposition.</a:t>
            </a:r>
            <a:endParaRPr lang="en-GB" sz="600" dirty="0">
              <a:cs typeface="Calibri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352016" y="4410030"/>
            <a:ext cx="898672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Urban growth in Lagos – opportunities and challenges.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610750" y="6801961"/>
            <a:ext cx="3281" cy="2978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2424" y="66915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09914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03168" y="673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3141800" y="6362578"/>
            <a:ext cx="77719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Flood plains , levees, meanders </a:t>
            </a:r>
            <a:r>
              <a:rPr lang="en-GB" sz="600">
                <a:cs typeface="Calibri"/>
              </a:rPr>
              <a:t>and ox- bow lakes.</a:t>
            </a:r>
            <a:endParaRPr lang="en-GB" sz="600" dirty="0">
              <a:cs typeface="Calibri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676329" y="6402662"/>
            <a:ext cx="78248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Waterfall and gorges.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224829" y="6355382"/>
            <a:ext cx="68897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V shaped valley and interlocking spurs.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3590826" y="7397006"/>
            <a:ext cx="96949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Sustainable food supply.- Rice Fish Farming Bangladesh.</a:t>
            </a:r>
            <a:endParaRPr lang="en-GB" sz="600" dirty="0"/>
          </a:p>
          <a:p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871233" y="8173292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229704" y="797843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72913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96837" y="7771228"/>
            <a:ext cx="12594" cy="1946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27075" y="77019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1473407" y="7440781"/>
            <a:ext cx="75416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Water, Energy and Food in The </a:t>
            </a:r>
            <a:r>
              <a:rPr lang="en-GB" sz="600">
                <a:cs typeface="Calibri"/>
              </a:rPr>
              <a:t>UK.</a:t>
            </a:r>
            <a:endParaRPr lang="en-GB" sz="600" dirty="0">
              <a:cs typeface="Calibri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114484" y="7440781"/>
            <a:ext cx="758891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Factors impacting </a:t>
            </a:r>
            <a:r>
              <a:rPr lang="en-GB" sz="600">
                <a:cs typeface="Calibri"/>
              </a:rPr>
              <a:t>food supply.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2793100" y="7413942"/>
            <a:ext cx="92220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Large scale agricultural development – Almeria Spain.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361373" y="8047161"/>
            <a:ext cx="56420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Resources and well-</a:t>
            </a:r>
            <a:r>
              <a:rPr lang="en-GB" sz="600">
                <a:cs typeface="Calibri"/>
              </a:rPr>
              <a:t>being.</a:t>
            </a:r>
            <a:endParaRPr lang="en-GB" sz="6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F6C7C63-5DD6-4BD7-8BE6-B900EF7B3E3A}"/>
              </a:ext>
            </a:extLst>
          </p:cNvPr>
          <p:cNvSpPr txBox="1"/>
          <p:nvPr/>
        </p:nvSpPr>
        <p:spPr>
          <a:xfrm>
            <a:off x="3331008" y="5452157"/>
            <a:ext cx="70845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Tourism in The Lake District 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832BAE5-DDB2-4DC8-8119-C2753DDC5139}"/>
              </a:ext>
            </a:extLst>
          </p:cNvPr>
          <p:cNvSpPr txBox="1"/>
          <p:nvPr/>
        </p:nvSpPr>
        <p:spPr>
          <a:xfrm>
            <a:off x="4908730" y="9467693"/>
            <a:ext cx="190426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What are my expectations for learning and </a:t>
            </a:r>
            <a:r>
              <a:rPr lang="en-US" sz="800" dirty="0" err="1"/>
              <a:t>behaviour</a:t>
            </a:r>
            <a:r>
              <a:rPr lang="en-US" sz="800" dirty="0"/>
              <a:t> in Geography?</a:t>
            </a:r>
            <a:r>
              <a:rPr lang="en-US" sz="800" dirty="0">
                <a:ea typeface="+mn-lt"/>
                <a:cs typeface="+mn-lt"/>
              </a:rPr>
              <a:t> What does our ethos look like in the classroom?</a:t>
            </a:r>
            <a:endParaRPr lang="en-US" sz="800" dirty="0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33C7D37-C63A-4700-9F6C-42111F1D9671}"/>
              </a:ext>
            </a:extLst>
          </p:cNvPr>
          <p:cNvSpPr/>
          <p:nvPr/>
        </p:nvSpPr>
        <p:spPr>
          <a:xfrm>
            <a:off x="4773043" y="5118989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1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1C1AC2D9-B9BC-4D62-B42A-6B7629749578}"/>
              </a:ext>
            </a:extLst>
          </p:cNvPr>
          <p:cNvSpPr/>
          <p:nvPr/>
        </p:nvSpPr>
        <p:spPr>
          <a:xfrm>
            <a:off x="-3745" y="5752402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   Term 2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AB99E7EC-E7C4-40FD-B6B6-27BD0EE3C91D}"/>
              </a:ext>
            </a:extLst>
          </p:cNvPr>
          <p:cNvSpPr/>
          <p:nvPr/>
        </p:nvSpPr>
        <p:spPr>
          <a:xfrm>
            <a:off x="4806381" y="7625651"/>
            <a:ext cx="93923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   Term 1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A4E4981-D33F-42EB-AB61-9C5A52EB7344}"/>
              </a:ext>
            </a:extLst>
          </p:cNvPr>
          <p:cNvSpPr/>
          <p:nvPr/>
        </p:nvSpPr>
        <p:spPr>
          <a:xfrm>
            <a:off x="956693" y="8411464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   Term 2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0A7DF95-2F8F-4F55-B8BA-EF0CCC92B331}"/>
              </a:ext>
            </a:extLst>
          </p:cNvPr>
          <p:cNvSpPr/>
          <p:nvPr/>
        </p:nvSpPr>
        <p:spPr>
          <a:xfrm>
            <a:off x="4663505" y="8697214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   Term 1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4F6B3A4-DE18-4F56-BBDA-3DF261983163}"/>
              </a:ext>
            </a:extLst>
          </p:cNvPr>
          <p:cNvCxnSpPr>
            <a:cxnSpLocks/>
          </p:cNvCxnSpPr>
          <p:nvPr/>
        </p:nvCxnSpPr>
        <p:spPr>
          <a:xfrm flipH="1" flipV="1">
            <a:off x="4530419" y="8665417"/>
            <a:ext cx="5022" cy="27589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0B7CAB3A-3492-438F-B089-0A4A6F7EAF98}"/>
              </a:ext>
            </a:extLst>
          </p:cNvPr>
          <p:cNvSpPr txBox="1"/>
          <p:nvPr/>
        </p:nvSpPr>
        <p:spPr>
          <a:xfrm>
            <a:off x="4325038" y="8374380"/>
            <a:ext cx="72376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Intro to GCSE </a:t>
            </a:r>
            <a:r>
              <a:rPr lang="en-GB" sz="600">
                <a:cs typeface="Calibri"/>
              </a:rPr>
              <a:t>Geography.</a:t>
            </a:r>
            <a:endParaRPr lang="en-GB" sz="600" dirty="0">
              <a:cs typeface="Calibri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D6C210A-5BF5-491E-8844-363D544361F2}"/>
              </a:ext>
            </a:extLst>
          </p:cNvPr>
          <p:cNvSpPr txBox="1"/>
          <p:nvPr/>
        </p:nvSpPr>
        <p:spPr>
          <a:xfrm>
            <a:off x="3737663" y="8469630"/>
            <a:ext cx="565014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Ecosystems.</a:t>
            </a:r>
            <a:endParaRPr lang="en-GB" sz="600" dirty="0">
              <a:cs typeface="Calibri"/>
            </a:endParaRP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49B0E1CD-A0AC-4301-890B-B3B9E604D3AD}"/>
              </a:ext>
            </a:extLst>
          </p:cNvPr>
          <p:cNvCxnSpPr>
            <a:cxnSpLocks/>
          </p:cNvCxnSpPr>
          <p:nvPr/>
        </p:nvCxnSpPr>
        <p:spPr>
          <a:xfrm flipV="1">
            <a:off x="2985763" y="86862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80588181-377B-4255-9B24-FDD022A0CA1F}"/>
              </a:ext>
            </a:extLst>
          </p:cNvPr>
          <p:cNvCxnSpPr>
            <a:cxnSpLocks/>
          </p:cNvCxnSpPr>
          <p:nvPr/>
        </p:nvCxnSpPr>
        <p:spPr>
          <a:xfrm flipV="1">
            <a:off x="3541388" y="870212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E9FCEA03-0C55-4765-BE1D-1C472FFAF540}"/>
              </a:ext>
            </a:extLst>
          </p:cNvPr>
          <p:cNvCxnSpPr>
            <a:cxnSpLocks/>
          </p:cNvCxnSpPr>
          <p:nvPr/>
        </p:nvCxnSpPr>
        <p:spPr>
          <a:xfrm flipV="1">
            <a:off x="4049388" y="86862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val 171">
            <a:extLst>
              <a:ext uri="{FF2B5EF4-FFF2-40B4-BE49-F238E27FC236}">
                <a16:creationId xmlns:a16="http://schemas.microsoft.com/office/drawing/2014/main" id="{CE6E76F5-07F5-4DE4-A3F5-F8D72F87D4DC}"/>
              </a:ext>
            </a:extLst>
          </p:cNvPr>
          <p:cNvSpPr/>
          <p:nvPr/>
        </p:nvSpPr>
        <p:spPr>
          <a:xfrm>
            <a:off x="2560069" y="8919462"/>
            <a:ext cx="1788547" cy="437567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Topic 1 - The Living World – Paper 1 – Section B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B25FB315-EDCE-4160-BFB9-4498915ACF5E}"/>
              </a:ext>
            </a:extLst>
          </p:cNvPr>
          <p:cNvSpPr txBox="1"/>
          <p:nvPr/>
        </p:nvSpPr>
        <p:spPr>
          <a:xfrm>
            <a:off x="3253476" y="8422005"/>
            <a:ext cx="56501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Tropical </a:t>
            </a:r>
            <a:r>
              <a:rPr lang="en-GB" sz="600">
                <a:cs typeface="Calibri"/>
              </a:rPr>
              <a:t>Rainforests.</a:t>
            </a:r>
            <a:endParaRPr lang="en-GB" sz="600" dirty="0">
              <a:cs typeface="Calibri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4CC1C13-7AFF-43F7-BA75-08851FD69E7F}"/>
              </a:ext>
            </a:extLst>
          </p:cNvPr>
          <p:cNvSpPr txBox="1"/>
          <p:nvPr/>
        </p:nvSpPr>
        <p:spPr>
          <a:xfrm>
            <a:off x="2650226" y="8422005"/>
            <a:ext cx="66026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Cold </a:t>
            </a:r>
            <a:r>
              <a:rPr lang="en-GB" sz="600">
                <a:cs typeface="Calibri"/>
              </a:rPr>
              <a:t>Environments. 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05908B1D-DDA3-4F9A-8D8A-11D518C07CE6}"/>
              </a:ext>
            </a:extLst>
          </p:cNvPr>
          <p:cNvSpPr/>
          <p:nvPr/>
        </p:nvSpPr>
        <p:spPr>
          <a:xfrm>
            <a:off x="2575943" y="7895525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Topic 2 – Resource Management  – Paper 2 – Section C</a:t>
            </a:r>
          </a:p>
        </p:txBody>
      </p: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FE2ECFF0-CD36-42AA-8D64-22423A654001}"/>
              </a:ext>
            </a:extLst>
          </p:cNvPr>
          <p:cNvCxnSpPr>
            <a:cxnSpLocks/>
          </p:cNvCxnSpPr>
          <p:nvPr/>
        </p:nvCxnSpPr>
        <p:spPr>
          <a:xfrm flipV="1">
            <a:off x="2326951" y="867037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5B2E18BD-707E-4A25-BFB3-28C93ED00466}"/>
              </a:ext>
            </a:extLst>
          </p:cNvPr>
          <p:cNvSpPr txBox="1"/>
          <p:nvPr/>
        </p:nvSpPr>
        <p:spPr>
          <a:xfrm>
            <a:off x="861434" y="7555036"/>
            <a:ext cx="61183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Global distribution </a:t>
            </a:r>
            <a:r>
              <a:rPr lang="en-GB" sz="600">
                <a:cs typeface="Calibri"/>
              </a:rPr>
              <a:t>of resources .</a:t>
            </a:r>
            <a:endParaRPr lang="en-GB" sz="600" dirty="0">
              <a:cs typeface="Calibri"/>
            </a:endParaRP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0B263159-8C8F-47DE-9D84-9CB9A6EA81D9}"/>
              </a:ext>
            </a:extLst>
          </p:cNvPr>
          <p:cNvCxnSpPr>
            <a:cxnSpLocks/>
          </p:cNvCxnSpPr>
          <p:nvPr/>
        </p:nvCxnSpPr>
        <p:spPr>
          <a:xfrm flipV="1">
            <a:off x="5142918" y="677066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A9197ECF-F944-4660-806D-3C84CF8F1007}"/>
              </a:ext>
            </a:extLst>
          </p:cNvPr>
          <p:cNvCxnSpPr>
            <a:cxnSpLocks/>
          </p:cNvCxnSpPr>
          <p:nvPr/>
        </p:nvCxnSpPr>
        <p:spPr>
          <a:xfrm flipV="1">
            <a:off x="4139787" y="76688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620A940B-F88E-4EF7-B31C-3F7816A08555}"/>
              </a:ext>
            </a:extLst>
          </p:cNvPr>
          <p:cNvCxnSpPr>
            <a:cxnSpLocks/>
          </p:cNvCxnSpPr>
          <p:nvPr/>
        </p:nvCxnSpPr>
        <p:spPr>
          <a:xfrm flipV="1">
            <a:off x="4743037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val 194">
            <a:extLst>
              <a:ext uri="{FF2B5EF4-FFF2-40B4-BE49-F238E27FC236}">
                <a16:creationId xmlns:a16="http://schemas.microsoft.com/office/drawing/2014/main" id="{43B144FC-BC28-47A9-BCAE-DDE9EA96D6E5}"/>
              </a:ext>
            </a:extLst>
          </p:cNvPr>
          <p:cNvSpPr/>
          <p:nvPr/>
        </p:nvSpPr>
        <p:spPr>
          <a:xfrm>
            <a:off x="2583880" y="6919212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Topic 3 – Rivers  – Paper 1 – Section C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B9CD31D-3516-4891-8BF8-E43E53C160DD}"/>
              </a:ext>
            </a:extLst>
          </p:cNvPr>
          <p:cNvSpPr txBox="1"/>
          <p:nvPr/>
        </p:nvSpPr>
        <p:spPr>
          <a:xfrm>
            <a:off x="5367829" y="6410945"/>
            <a:ext cx="47466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Long profile of a river.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CAA2ADB-A657-4552-A6C7-8C95C475B487}"/>
              </a:ext>
            </a:extLst>
          </p:cNvPr>
          <p:cNvSpPr txBox="1"/>
          <p:nvPr/>
        </p:nvSpPr>
        <p:spPr>
          <a:xfrm>
            <a:off x="4836016" y="6403007"/>
            <a:ext cx="68103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Erosion, transportation and deposition.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F15F09F-8E5E-452F-9171-3B5BF8C861C9}"/>
              </a:ext>
            </a:extLst>
          </p:cNvPr>
          <p:cNvSpPr txBox="1"/>
          <p:nvPr/>
        </p:nvSpPr>
        <p:spPr>
          <a:xfrm>
            <a:off x="2732579" y="6410945"/>
            <a:ext cx="47466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The River </a:t>
            </a:r>
            <a:r>
              <a:rPr lang="en-GB" sz="600">
                <a:cs typeface="Calibri"/>
              </a:rPr>
              <a:t>Tees. 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D16D5FC-7D07-4E32-854F-B1106CC8CB83}"/>
              </a:ext>
            </a:extLst>
          </p:cNvPr>
          <p:cNvCxnSpPr>
            <a:cxnSpLocks/>
          </p:cNvCxnSpPr>
          <p:nvPr/>
        </p:nvCxnSpPr>
        <p:spPr>
          <a:xfrm flipV="1">
            <a:off x="2970164" y="669615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709F491E-DAAA-4BAD-ACF3-2184512106A6}"/>
              </a:ext>
            </a:extLst>
          </p:cNvPr>
          <p:cNvCxnSpPr>
            <a:cxnSpLocks/>
          </p:cNvCxnSpPr>
          <p:nvPr/>
        </p:nvCxnSpPr>
        <p:spPr>
          <a:xfrm flipV="1">
            <a:off x="2446289" y="672790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9825BAF4-3866-4085-A1E7-60D678104D88}"/>
              </a:ext>
            </a:extLst>
          </p:cNvPr>
          <p:cNvSpPr txBox="1"/>
          <p:nvPr/>
        </p:nvSpPr>
        <p:spPr>
          <a:xfrm>
            <a:off x="2169016" y="6410943"/>
            <a:ext cx="60165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Hydrographs </a:t>
            </a:r>
            <a:r>
              <a:rPr lang="en-GB" sz="600">
                <a:cs typeface="Calibri"/>
              </a:rPr>
              <a:t>and flooding. </a:t>
            </a:r>
          </a:p>
        </p:txBody>
      </p: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50F108B3-D369-4E06-A061-8E998F46B0B2}"/>
              </a:ext>
            </a:extLst>
          </p:cNvPr>
          <p:cNvCxnSpPr>
            <a:cxnSpLocks/>
          </p:cNvCxnSpPr>
          <p:nvPr/>
        </p:nvCxnSpPr>
        <p:spPr>
          <a:xfrm flipV="1">
            <a:off x="1962102" y="67279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8B76584F-E05B-4300-A081-7E44657902A1}"/>
              </a:ext>
            </a:extLst>
          </p:cNvPr>
          <p:cNvCxnSpPr>
            <a:cxnSpLocks/>
          </p:cNvCxnSpPr>
          <p:nvPr/>
        </p:nvCxnSpPr>
        <p:spPr>
          <a:xfrm flipH="1" flipV="1">
            <a:off x="1495483" y="6718376"/>
            <a:ext cx="85619" cy="1882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1B8D96A4-99BA-42FB-91D9-12AAB257D437}"/>
              </a:ext>
            </a:extLst>
          </p:cNvPr>
          <p:cNvSpPr txBox="1"/>
          <p:nvPr/>
        </p:nvSpPr>
        <p:spPr>
          <a:xfrm>
            <a:off x="1645141" y="6363319"/>
            <a:ext cx="609597" cy="46960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Boscastle Floods and </a:t>
            </a:r>
            <a:r>
              <a:rPr lang="en-GB" sz="600">
                <a:cs typeface="Calibri"/>
              </a:rPr>
              <a:t>management.</a:t>
            </a:r>
            <a:r>
              <a:rPr lang="en-GB" sz="600" dirty="0">
                <a:cs typeface="Calibri"/>
              </a:rPr>
              <a:t>,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5596484C-44BC-4782-ADB9-FAA4FD42816D}"/>
              </a:ext>
            </a:extLst>
          </p:cNvPr>
          <p:cNvSpPr/>
          <p:nvPr/>
        </p:nvSpPr>
        <p:spPr>
          <a:xfrm>
            <a:off x="2488630" y="5942900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Topic 4 – Glaciation  – Paper 1 – Section C</a:t>
            </a: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0966503-FC46-47F0-BA63-12D6517ECB7E}"/>
              </a:ext>
            </a:extLst>
          </p:cNvPr>
          <p:cNvCxnSpPr>
            <a:cxnSpLocks/>
          </p:cNvCxnSpPr>
          <p:nvPr/>
        </p:nvCxnSpPr>
        <p:spPr>
          <a:xfrm flipV="1">
            <a:off x="1960856" y="5758137"/>
            <a:ext cx="11219" cy="1946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1DA7FAD7-AF2F-4FFD-9F96-7F6887D1D994}"/>
              </a:ext>
            </a:extLst>
          </p:cNvPr>
          <p:cNvCxnSpPr>
            <a:cxnSpLocks/>
          </p:cNvCxnSpPr>
          <p:nvPr/>
        </p:nvCxnSpPr>
        <p:spPr>
          <a:xfrm flipV="1">
            <a:off x="1452857" y="575813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8A589FAB-2ACD-4D6F-846D-D511A2C570B3}"/>
              </a:ext>
            </a:extLst>
          </p:cNvPr>
          <p:cNvCxnSpPr>
            <a:cxnSpLocks/>
          </p:cNvCxnSpPr>
          <p:nvPr/>
        </p:nvCxnSpPr>
        <p:spPr>
          <a:xfrm flipH="1" flipV="1">
            <a:off x="1019576" y="5829576"/>
            <a:ext cx="107844" cy="2660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:a16="http://schemas.microsoft.com/office/drawing/2014/main" id="{46F4485E-6F6C-467F-A7A1-7FC942D6D9D3}"/>
              </a:ext>
            </a:extLst>
          </p:cNvPr>
          <p:cNvSpPr txBox="1"/>
          <p:nvPr/>
        </p:nvSpPr>
        <p:spPr>
          <a:xfrm>
            <a:off x="1191221" y="5380294"/>
            <a:ext cx="66725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Ice Age and  the glacial </a:t>
            </a:r>
            <a:r>
              <a:rPr lang="en-GB" sz="600">
                <a:cs typeface="Calibri"/>
              </a:rPr>
              <a:t>budget. 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ECF388F4-24DA-4188-8A1D-2FDF8B4A278C}"/>
              </a:ext>
            </a:extLst>
          </p:cNvPr>
          <p:cNvSpPr txBox="1"/>
          <p:nvPr/>
        </p:nvSpPr>
        <p:spPr>
          <a:xfrm>
            <a:off x="611784" y="5451731"/>
            <a:ext cx="69107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Intro to physical landscapes in The UK.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DE8EE4CE-8464-4E4C-A90E-BEA252D10C5B}"/>
              </a:ext>
            </a:extLst>
          </p:cNvPr>
          <p:cNvSpPr txBox="1"/>
          <p:nvPr/>
        </p:nvSpPr>
        <p:spPr>
          <a:xfrm>
            <a:off x="1754784" y="5467606"/>
            <a:ext cx="67519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Erosional landforms.</a:t>
            </a: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94B7A6AE-7C18-4782-8DFC-BECCCDEA00CB}"/>
              </a:ext>
            </a:extLst>
          </p:cNvPr>
          <p:cNvSpPr/>
          <p:nvPr/>
        </p:nvSpPr>
        <p:spPr>
          <a:xfrm>
            <a:off x="2417193" y="4934837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Topic 5 – Urban Issues and Challenges  – Paper 2 – Section A</a:t>
            </a:r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EDD91EF-D7D4-4031-A853-2EBC6EB07C6E}"/>
              </a:ext>
            </a:extLst>
          </p:cNvPr>
          <p:cNvCxnSpPr>
            <a:cxnSpLocks/>
          </p:cNvCxnSpPr>
          <p:nvPr/>
        </p:nvCxnSpPr>
        <p:spPr>
          <a:xfrm flipV="1">
            <a:off x="5413014" y="4847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E16A03DC-DAC7-4A13-8D6B-B917CAB67108}"/>
              </a:ext>
            </a:extLst>
          </p:cNvPr>
          <p:cNvSpPr txBox="1"/>
          <p:nvPr/>
        </p:nvSpPr>
        <p:spPr>
          <a:xfrm>
            <a:off x="3955497" y="4369520"/>
            <a:ext cx="57239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Urban planning in Lagos.</a:t>
            </a: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5E3A3CC-58C8-47B6-8E0A-1E71EABA1C19}"/>
              </a:ext>
            </a:extLst>
          </p:cNvPr>
          <p:cNvSpPr/>
          <p:nvPr/>
        </p:nvSpPr>
        <p:spPr>
          <a:xfrm>
            <a:off x="2456880" y="3942650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Topic 6 –Field work investigation  – Paper 3 – Section B</a:t>
            </a:r>
          </a:p>
        </p:txBody>
      </p: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2ADF0DBF-D06C-4F85-863F-4E9BCE4CCADE}"/>
              </a:ext>
            </a:extLst>
          </p:cNvPr>
          <p:cNvCxnSpPr>
            <a:cxnSpLocks/>
          </p:cNvCxnSpPr>
          <p:nvPr/>
        </p:nvCxnSpPr>
        <p:spPr>
          <a:xfrm flipV="1">
            <a:off x="4381249" y="37770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>
            <a:extLst>
              <a:ext uri="{FF2B5EF4-FFF2-40B4-BE49-F238E27FC236}">
                <a16:creationId xmlns:a16="http://schemas.microsoft.com/office/drawing/2014/main" id="{6E06D779-816F-4C80-9BE8-7F83E712D740}"/>
              </a:ext>
            </a:extLst>
          </p:cNvPr>
          <p:cNvSpPr txBox="1"/>
          <p:nvPr/>
        </p:nvSpPr>
        <p:spPr>
          <a:xfrm>
            <a:off x="3251648" y="3362235"/>
            <a:ext cx="61989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Physical  Fieldwork - Data collection .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4C1532B0-0B12-41B8-885E-85C6E9A9B75E}"/>
              </a:ext>
            </a:extLst>
          </p:cNvPr>
          <p:cNvSpPr/>
          <p:nvPr/>
        </p:nvSpPr>
        <p:spPr>
          <a:xfrm>
            <a:off x="501823" y="3411061"/>
            <a:ext cx="669752" cy="4342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>
                <a:solidFill>
                  <a:srgbClr val="9900CC"/>
                </a:solidFill>
                <a:ea typeface="+mn-lt"/>
                <a:cs typeface="+mn-lt"/>
              </a:rPr>
              <a:t>Mocks - tested on all topics studied this year.</a:t>
            </a:r>
            <a:endParaRPr lang="en-US">
              <a:solidFill>
                <a:srgbClr val="9900CC"/>
              </a:solidFill>
              <a:ea typeface="+mn-lt"/>
              <a:cs typeface="+mn-lt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D92197A5-13B7-40A1-8FB7-86DB0711E8B1}"/>
              </a:ext>
            </a:extLst>
          </p:cNvPr>
          <p:cNvSpPr txBox="1"/>
          <p:nvPr/>
        </p:nvSpPr>
        <p:spPr>
          <a:xfrm>
            <a:off x="161328" y="3934306"/>
            <a:ext cx="694473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Pre- Release for mock given out.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84699AD-4C75-43E0-94B2-47C939ECDD5F}"/>
              </a:ext>
            </a:extLst>
          </p:cNvPr>
          <p:cNvSpPr/>
          <p:nvPr/>
        </p:nvSpPr>
        <p:spPr>
          <a:xfrm>
            <a:off x="4548360" y="7063899"/>
            <a:ext cx="961852" cy="3453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</a:t>
            </a:r>
            <a:r>
              <a:rPr lang="en-GB" sz="600" b="1">
                <a:solidFill>
                  <a:srgbClr val="9900CC"/>
                </a:solidFill>
              </a:rPr>
              <a:t>– The Living World and Resource Management past GCSE questions.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1A23776B-255E-4360-9C8F-13BFECA1FD66}"/>
              </a:ext>
            </a:extLst>
          </p:cNvPr>
          <p:cNvSpPr/>
          <p:nvPr/>
        </p:nvSpPr>
        <p:spPr>
          <a:xfrm>
            <a:off x="643110" y="6517799"/>
            <a:ext cx="784052" cy="64380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</a:t>
            </a:r>
            <a:r>
              <a:rPr lang="en-GB" sz="600" dirty="0">
                <a:solidFill>
                  <a:srgbClr val="9900CC"/>
                </a:solidFill>
              </a:rPr>
              <a:t>Rivers</a:t>
            </a:r>
            <a:r>
              <a:rPr lang="en-GB" sz="600" dirty="0">
                <a:solidFill>
                  <a:srgbClr val="9900CC"/>
                </a:solidFill>
                <a:ea typeface="+mn-lt"/>
                <a:cs typeface="+mn-lt"/>
              </a:rPr>
              <a:t>, The Living World and Resource </a:t>
            </a:r>
            <a:r>
              <a:rPr lang="en-GB" sz="600">
                <a:solidFill>
                  <a:srgbClr val="9900CC"/>
                </a:solidFill>
                <a:ea typeface="+mn-lt"/>
                <a:cs typeface="+mn-lt"/>
              </a:rPr>
              <a:t>Management. </a:t>
            </a:r>
            <a:r>
              <a:rPr lang="en-GB" sz="600">
                <a:solidFill>
                  <a:srgbClr val="9900CC"/>
                </a:solidFill>
              </a:rPr>
              <a:t>And rivers </a:t>
            </a:r>
            <a:r>
              <a:rPr lang="en-GB" sz="600" b="1" dirty="0">
                <a:solidFill>
                  <a:srgbClr val="9900CC"/>
                </a:solidFill>
              </a:rPr>
              <a:t>past GCSE questions.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C0A436C-64DE-4279-8A62-9334D361F704}"/>
              </a:ext>
            </a:extLst>
          </p:cNvPr>
          <p:cNvSpPr/>
          <p:nvPr/>
        </p:nvSpPr>
        <p:spPr>
          <a:xfrm>
            <a:off x="4059410" y="5120799"/>
            <a:ext cx="676102" cy="5485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 Glaciers, </a:t>
            </a:r>
            <a:r>
              <a:rPr lang="en-GB" sz="600">
                <a:solidFill>
                  <a:srgbClr val="9900CC"/>
                </a:solidFill>
              </a:rPr>
              <a:t>Rivers </a:t>
            </a:r>
            <a:r>
              <a:rPr lang="en-GB" sz="600">
                <a:solidFill>
                  <a:srgbClr val="9900CC"/>
                </a:solidFill>
                <a:ea typeface="+mn-lt"/>
                <a:cs typeface="+mn-lt"/>
              </a:rPr>
              <a:t>and</a:t>
            </a:r>
            <a:r>
              <a:rPr lang="en-GB" sz="600" dirty="0">
                <a:solidFill>
                  <a:srgbClr val="9900CC"/>
                </a:solidFill>
                <a:ea typeface="+mn-lt"/>
                <a:cs typeface="+mn-lt"/>
              </a:rPr>
              <a:t> Resource Management. </a:t>
            </a:r>
            <a:r>
              <a:rPr lang="en-GB" sz="600" b="1" dirty="0">
                <a:solidFill>
                  <a:srgbClr val="9900CC"/>
                </a:solidFill>
              </a:rPr>
              <a:t>past GCSE questions.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DCE8928-E2E9-46CA-8B1C-1171549EC3DD}"/>
              </a:ext>
            </a:extLst>
          </p:cNvPr>
          <p:cNvSpPr/>
          <p:nvPr/>
        </p:nvSpPr>
        <p:spPr>
          <a:xfrm>
            <a:off x="890760" y="4447699"/>
            <a:ext cx="879302" cy="5612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 Urban issues and challenges</a:t>
            </a:r>
            <a:r>
              <a:rPr lang="en-GB" sz="600" dirty="0">
                <a:solidFill>
                  <a:srgbClr val="9900CC"/>
                </a:solidFill>
                <a:ea typeface="+mn-lt"/>
                <a:cs typeface="+mn-lt"/>
              </a:rPr>
              <a:t>, The Living </a:t>
            </a:r>
            <a:r>
              <a:rPr lang="en-GB" sz="600">
                <a:solidFill>
                  <a:srgbClr val="9900CC"/>
                </a:solidFill>
                <a:ea typeface="+mn-lt"/>
                <a:cs typeface="+mn-lt"/>
              </a:rPr>
              <a:t>World and  Glaciers</a:t>
            </a:r>
            <a:r>
              <a:rPr lang="en-GB" sz="600" dirty="0">
                <a:solidFill>
                  <a:srgbClr val="9900CC"/>
                </a:solidFill>
              </a:rPr>
              <a:t> </a:t>
            </a:r>
            <a:r>
              <a:rPr lang="en-GB" sz="600" b="1" dirty="0">
                <a:solidFill>
                  <a:srgbClr val="9900CC"/>
                </a:solidFill>
              </a:rPr>
              <a:t>past GCSE questions.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787D027D-986B-429C-AF35-07730099D86E}"/>
              </a:ext>
            </a:extLst>
          </p:cNvPr>
          <p:cNvCxnSpPr>
            <a:cxnSpLocks/>
          </p:cNvCxnSpPr>
          <p:nvPr/>
        </p:nvCxnSpPr>
        <p:spPr>
          <a:xfrm flipV="1">
            <a:off x="1410488" y="3772676"/>
            <a:ext cx="22331" cy="3787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F62A4485-B82D-4E93-93B3-AE1351759FEE}"/>
              </a:ext>
            </a:extLst>
          </p:cNvPr>
          <p:cNvSpPr txBox="1"/>
          <p:nvPr/>
        </p:nvSpPr>
        <p:spPr>
          <a:xfrm>
            <a:off x="1135867" y="3447928"/>
            <a:ext cx="59082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Mock </a:t>
            </a:r>
          </a:p>
          <a:p>
            <a:pPr algn="ctr"/>
            <a:r>
              <a:rPr lang="en-GB" sz="600" dirty="0">
                <a:cs typeface="Calibri"/>
              </a:rPr>
              <a:t>Feedback</a:t>
            </a: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6D46EA5A-67B8-493A-80C2-BDDDCA830B0B}"/>
              </a:ext>
            </a:extLst>
          </p:cNvPr>
          <p:cNvCxnSpPr>
            <a:cxnSpLocks/>
          </p:cNvCxnSpPr>
          <p:nvPr/>
        </p:nvCxnSpPr>
        <p:spPr>
          <a:xfrm flipH="1" flipV="1">
            <a:off x="675180" y="4212921"/>
            <a:ext cx="187219" cy="1565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BA617AB7-F0EC-4E1A-8E4B-5206A5C9D584}"/>
              </a:ext>
            </a:extLst>
          </p:cNvPr>
          <p:cNvSpPr txBox="1"/>
          <p:nvPr/>
        </p:nvSpPr>
        <p:spPr>
          <a:xfrm>
            <a:off x="3819972" y="3359060"/>
            <a:ext cx="84849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Human Fieldwork – Enquiry question, location and risk assessment .</a:t>
            </a: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62312290-391D-4AE5-A151-C73F1B1E63E9}"/>
              </a:ext>
            </a:extLst>
          </p:cNvPr>
          <p:cNvCxnSpPr>
            <a:cxnSpLocks/>
          </p:cNvCxnSpPr>
          <p:nvPr/>
        </p:nvCxnSpPr>
        <p:spPr>
          <a:xfrm flipV="1">
            <a:off x="3564012" y="373925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A459079A-93AA-4699-9799-49E043176B88}"/>
              </a:ext>
            </a:extLst>
          </p:cNvPr>
          <p:cNvCxnSpPr>
            <a:cxnSpLocks/>
          </p:cNvCxnSpPr>
          <p:nvPr/>
        </p:nvCxnSpPr>
        <p:spPr>
          <a:xfrm flipV="1">
            <a:off x="2697237" y="374878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>
            <a:extLst>
              <a:ext uri="{FF2B5EF4-FFF2-40B4-BE49-F238E27FC236}">
                <a16:creationId xmlns:a16="http://schemas.microsoft.com/office/drawing/2014/main" id="{2072F27E-E00B-49F5-B245-8CEE9148FE55}"/>
              </a:ext>
            </a:extLst>
          </p:cNvPr>
          <p:cNvSpPr txBox="1"/>
          <p:nvPr/>
        </p:nvSpPr>
        <p:spPr>
          <a:xfrm>
            <a:off x="2543622" y="3378110"/>
            <a:ext cx="84849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Physical Fieldwork – Enquiry question, location and risk assessment .</a:t>
            </a: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F836BE24-3E05-42DE-95A4-5E1566EAF586}"/>
              </a:ext>
            </a:extLst>
          </p:cNvPr>
          <p:cNvCxnSpPr>
            <a:cxnSpLocks/>
          </p:cNvCxnSpPr>
          <p:nvPr/>
        </p:nvCxnSpPr>
        <p:spPr>
          <a:xfrm flipV="1">
            <a:off x="3530335" y="27452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CB471CDB-684D-47E3-B334-5D5033E66601}"/>
              </a:ext>
            </a:extLst>
          </p:cNvPr>
          <p:cNvSpPr txBox="1"/>
          <p:nvPr/>
        </p:nvSpPr>
        <p:spPr>
          <a:xfrm>
            <a:off x="3034703" y="2445231"/>
            <a:ext cx="894498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Application to unseen fieldwork questions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15" ma:contentTypeDescription="Create a new document." ma:contentTypeScope="" ma:versionID="0165ea8ac98c1a5c8c558c9f5820a91b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416a0bbcbeae1aaa521a02ad3e668a6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B6D58E-A2EC-485A-8E81-BD5195A7E5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849874-6917-4C61-B1F9-2BD79304528E}">
  <ds:schemaRefs>
    <ds:schemaRef ds:uri="http://schemas.microsoft.com/office/2006/metadata/properties"/>
    <ds:schemaRef ds:uri="http://schemas.microsoft.com/office/infopath/2007/PartnerControls"/>
    <ds:schemaRef ds:uri="2ae8b9b8-deb7-4e47-ba09-cc2898df0d8c"/>
  </ds:schemaRefs>
</ds:datastoreItem>
</file>

<file path=customXml/itemProps3.xml><?xml version="1.0" encoding="utf-8"?>
<ds:datastoreItem xmlns:ds="http://schemas.openxmlformats.org/officeDocument/2006/customXml" ds:itemID="{C931CBF2-88BE-4D28-9DDF-3C5A04B5E0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</TotalTime>
  <Words>357</Words>
  <Application>Microsoft Office PowerPoint</Application>
  <PresentationFormat>A4 Paper (210x297 mm)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Beth Walmsley</cp:lastModifiedBy>
  <cp:revision>2049</cp:revision>
  <dcterms:created xsi:type="dcterms:W3CDTF">2019-07-02T10:31:49Z</dcterms:created>
  <dcterms:modified xsi:type="dcterms:W3CDTF">2022-02-28T16:49:30Z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