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iSdNu/+phZ9iI5/5OK3Wpbkdiy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7" d="100"/>
          <a:sy n="87" d="100"/>
        </p:scale>
        <p:origin x="1954" y="-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prstGeom prst="rect">
            <a:avLst/>
          </a:prstGeom>
          <a:solidFill>
            <a:srgbClr val="9900CC"/>
          </a:solidFill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GB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BHS Learning Journey – PE </a:t>
            </a:r>
            <a:r>
              <a:rPr lang="en-GB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(Year 7 Boys)</a:t>
            </a:r>
            <a:endParaRPr/>
          </a:p>
        </p:txBody>
      </p:sp>
      <p:sp>
        <p:nvSpPr>
          <p:cNvPr id="85" name="Google Shape;85;p1" descr="Image result for road cartoon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6" name="Google Shape;86;p1"/>
          <p:cNvGrpSpPr/>
          <p:nvPr/>
        </p:nvGrpSpPr>
        <p:grpSpPr>
          <a:xfrm>
            <a:off x="71598" y="2966809"/>
            <a:ext cx="6758514" cy="6392546"/>
            <a:chOff x="99486" y="2969963"/>
            <a:chExt cx="6758514" cy="6392546"/>
          </a:xfrm>
        </p:grpSpPr>
        <p:pic>
          <p:nvPicPr>
            <p:cNvPr id="87" name="Google Shape;87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 rot="10800000" flipH="1">
              <a:off x="307975" y="6916163"/>
              <a:ext cx="6550025" cy="244634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8" name="Google Shape;88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9" name="Google Shape;89;p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0" name="Google Shape;90;p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1" name="Google Shape;91;p1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 cap="flat" cmpd="sng">
            <a:solidFill>
              <a:srgbClr val="9900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Transition Process begins </a:t>
            </a:r>
            <a:endParaRPr/>
          </a:p>
        </p:txBody>
      </p:sp>
      <p:sp>
        <p:nvSpPr>
          <p:cNvPr id="92" name="Google Shape;92;p1"/>
          <p:cNvSpPr txBox="1"/>
          <p:nvPr/>
        </p:nvSpPr>
        <p:spPr>
          <a:xfrm>
            <a:off x="4092139" y="8469040"/>
            <a:ext cx="175842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Meet our teaching, support staff, pastoral leaders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SLT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2605932" y="9420811"/>
            <a:ext cx="149742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 about our ethos and what it looks like in practice</a:t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Meet our Head Boy and Girl and Senior prefect team</a:t>
            </a:r>
            <a:endParaRPr/>
          </a:p>
        </p:txBody>
      </p:sp>
      <p:sp>
        <p:nvSpPr>
          <p:cNvPr id="95" name="Google Shape;95;p1"/>
          <p:cNvSpPr txBox="1"/>
          <p:nvPr/>
        </p:nvSpPr>
        <p:spPr>
          <a:xfrm>
            <a:off x="2688100" y="8462422"/>
            <a:ext cx="11392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 to embed an enthusiasm and thirst for learning</a:t>
            </a:r>
            <a:endParaRPr/>
          </a:p>
        </p:txBody>
      </p:sp>
      <p:sp>
        <p:nvSpPr>
          <p:cNvPr id="96" name="Google Shape;96;p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 cap="flat" cmpd="sng">
            <a:solidFill>
              <a:srgbClr val="9900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7 Autumn Term 1</a:t>
            </a:r>
            <a:endParaRPr/>
          </a:p>
        </p:txBody>
      </p:sp>
      <p:cxnSp>
        <p:nvCxnSpPr>
          <p:cNvPr id="97" name="Google Shape;97;p1"/>
          <p:cNvCxnSpPr/>
          <p:nvPr/>
        </p:nvCxnSpPr>
        <p:spPr>
          <a:xfrm rot="10800000">
            <a:off x="779620" y="8061707"/>
            <a:ext cx="416511" cy="202119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98" name="Google Shape;98;p1"/>
          <p:cNvCxnSpPr/>
          <p:nvPr/>
        </p:nvCxnSpPr>
        <p:spPr>
          <a:xfrm rot="10800000">
            <a:off x="1490236" y="7687876"/>
            <a:ext cx="184849" cy="355193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99" name="Google Shape;99;p1"/>
          <p:cNvCxnSpPr/>
          <p:nvPr/>
        </p:nvCxnSpPr>
        <p:spPr>
          <a:xfrm rot="10800000">
            <a:off x="2196278" y="7561083"/>
            <a:ext cx="60494" cy="371063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00" name="Google Shape;100;p1"/>
          <p:cNvCxnSpPr/>
          <p:nvPr/>
        </p:nvCxnSpPr>
        <p:spPr>
          <a:xfrm rot="10800000" flipH="1">
            <a:off x="2897215" y="7561083"/>
            <a:ext cx="3051" cy="384507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01" name="Google Shape;101;p1"/>
          <p:cNvCxnSpPr/>
          <p:nvPr/>
        </p:nvCxnSpPr>
        <p:spPr>
          <a:xfrm rot="10800000" flipH="1">
            <a:off x="3551130" y="7561083"/>
            <a:ext cx="24515" cy="429701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02" name="Google Shape;102;p1"/>
          <p:cNvCxnSpPr/>
          <p:nvPr/>
        </p:nvCxnSpPr>
        <p:spPr>
          <a:xfrm rot="10800000" flipH="1">
            <a:off x="4308214" y="7545458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03" name="Google Shape;103;p1"/>
          <p:cNvSpPr/>
          <p:nvPr/>
        </p:nvSpPr>
        <p:spPr>
          <a:xfrm>
            <a:off x="4989422" y="6712113"/>
            <a:ext cx="1185298" cy="810629"/>
          </a:xfrm>
          <a:prstGeom prst="ellipse">
            <a:avLst/>
          </a:prstGeom>
          <a:solidFill>
            <a:srgbClr val="F6F6F6"/>
          </a:solidFill>
          <a:ln w="57150" cap="flat" cmpd="sng">
            <a:solidFill>
              <a:srgbClr val="9900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7 Autumn Term 2</a:t>
            </a:r>
            <a:endParaRPr/>
          </a:p>
        </p:txBody>
      </p:sp>
      <p:sp>
        <p:nvSpPr>
          <p:cNvPr id="104" name="Google Shape;104;p1"/>
          <p:cNvSpPr/>
          <p:nvPr/>
        </p:nvSpPr>
        <p:spPr>
          <a:xfrm>
            <a:off x="61122" y="8399243"/>
            <a:ext cx="718498" cy="684847"/>
          </a:xfrm>
          <a:prstGeom prst="rect">
            <a:avLst/>
          </a:prstGeom>
          <a:solidFill>
            <a:srgbClr val="F6F6F6"/>
          </a:solidFill>
          <a:ln w="12700" cap="flat" cmpd="sng">
            <a:solidFill>
              <a:srgbClr val="9900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Topic: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Football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105" name="Google Shape;105;p1"/>
          <p:cNvSpPr/>
          <p:nvPr/>
        </p:nvSpPr>
        <p:spPr>
          <a:xfrm>
            <a:off x="6051359" y="6365692"/>
            <a:ext cx="718498" cy="684847"/>
          </a:xfrm>
          <a:prstGeom prst="rect">
            <a:avLst/>
          </a:prstGeom>
          <a:solidFill>
            <a:srgbClr val="F6F6F6"/>
          </a:solidFill>
          <a:ln w="12700" cap="flat" cmpd="sng">
            <a:solidFill>
              <a:srgbClr val="9900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Topic: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Basketball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6" name="Google Shape;106;p1"/>
          <p:cNvCxnSpPr/>
          <p:nvPr/>
        </p:nvCxnSpPr>
        <p:spPr>
          <a:xfrm rot="10800000" flipH="1">
            <a:off x="4590085" y="6557284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07" name="Google Shape;107;p1"/>
          <p:cNvCxnSpPr/>
          <p:nvPr/>
        </p:nvCxnSpPr>
        <p:spPr>
          <a:xfrm rot="10800000" flipH="1">
            <a:off x="1916397" y="5459626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08" name="Google Shape;108;p1"/>
          <p:cNvCxnSpPr/>
          <p:nvPr/>
        </p:nvCxnSpPr>
        <p:spPr>
          <a:xfrm rot="10800000" flipH="1">
            <a:off x="2036679" y="6575324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09" name="Google Shape;109;p1"/>
          <p:cNvCxnSpPr/>
          <p:nvPr/>
        </p:nvCxnSpPr>
        <p:spPr>
          <a:xfrm rot="10800000" flipH="1">
            <a:off x="2526878" y="6564723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10" name="Google Shape;110;p1"/>
          <p:cNvCxnSpPr/>
          <p:nvPr/>
        </p:nvCxnSpPr>
        <p:spPr>
          <a:xfrm rot="10800000" flipH="1">
            <a:off x="3088974" y="6557283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11" name="Google Shape;111;p1"/>
          <p:cNvCxnSpPr/>
          <p:nvPr/>
        </p:nvCxnSpPr>
        <p:spPr>
          <a:xfrm rot="10800000" flipH="1">
            <a:off x="3593719" y="6564723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12" name="Google Shape;112;p1"/>
          <p:cNvCxnSpPr/>
          <p:nvPr/>
        </p:nvCxnSpPr>
        <p:spPr>
          <a:xfrm rot="10800000" flipH="1">
            <a:off x="4085577" y="6564723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13" name="Google Shape;113;p1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 cap="flat" cmpd="sng">
            <a:solidFill>
              <a:srgbClr val="9900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7 Spring Term 1</a:t>
            </a:r>
            <a:endParaRPr/>
          </a:p>
        </p:txBody>
      </p:sp>
      <p:sp>
        <p:nvSpPr>
          <p:cNvPr id="114" name="Google Shape;114;p1"/>
          <p:cNvSpPr/>
          <p:nvPr/>
        </p:nvSpPr>
        <p:spPr>
          <a:xfrm>
            <a:off x="68640" y="5725485"/>
            <a:ext cx="718498" cy="684847"/>
          </a:xfrm>
          <a:prstGeom prst="rect">
            <a:avLst/>
          </a:prstGeom>
          <a:solidFill>
            <a:srgbClr val="F6F6F6"/>
          </a:solidFill>
          <a:ln w="12700" cap="flat" cmpd="sng">
            <a:solidFill>
              <a:srgbClr val="9900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Topic: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Rugby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 cap="flat" cmpd="sng">
            <a:solidFill>
              <a:srgbClr val="9900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7 Spring Term 2</a:t>
            </a:r>
            <a:endParaRPr/>
          </a:p>
        </p:txBody>
      </p:sp>
      <p:sp>
        <p:nvSpPr>
          <p:cNvPr id="116" name="Google Shape;116;p1"/>
          <p:cNvSpPr/>
          <p:nvPr/>
        </p:nvSpPr>
        <p:spPr>
          <a:xfrm>
            <a:off x="6039719" y="4942044"/>
            <a:ext cx="718498" cy="684847"/>
          </a:xfrm>
          <a:prstGeom prst="rect">
            <a:avLst/>
          </a:prstGeom>
          <a:solidFill>
            <a:srgbClr val="F6F6F6"/>
          </a:solidFill>
          <a:ln w="12700" cap="flat" cmpd="sng">
            <a:solidFill>
              <a:srgbClr val="9900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Topic: Gymnastics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"/>
          <p:cNvSpPr/>
          <p:nvPr/>
        </p:nvSpPr>
        <p:spPr>
          <a:xfrm>
            <a:off x="881581" y="3678224"/>
            <a:ext cx="1185298" cy="810629"/>
          </a:xfrm>
          <a:prstGeom prst="ellipse">
            <a:avLst/>
          </a:prstGeom>
          <a:solidFill>
            <a:srgbClr val="F6F6F6"/>
          </a:solidFill>
          <a:ln w="57150" cap="flat" cmpd="sng">
            <a:solidFill>
              <a:srgbClr val="9900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7 Summer Term 1</a:t>
            </a:r>
            <a:endParaRPr/>
          </a:p>
        </p:txBody>
      </p:sp>
      <p:pic>
        <p:nvPicPr>
          <p:cNvPr id="118" name="Google Shape;11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8058" y="1538089"/>
            <a:ext cx="5591175" cy="1800225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 cap="flat" cmpd="sng">
            <a:solidFill>
              <a:srgbClr val="9900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 of Year 7 Preparation</a:t>
            </a:r>
            <a:endParaRPr/>
          </a:p>
        </p:txBody>
      </p:sp>
      <p:sp>
        <p:nvSpPr>
          <p:cNvPr id="120" name="Google Shape;120;p1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 cap="flat" cmpd="sng">
            <a:solidFill>
              <a:srgbClr val="9900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7 Summer Term 2</a:t>
            </a:r>
            <a:endParaRPr/>
          </a:p>
        </p:txBody>
      </p:sp>
      <p:sp>
        <p:nvSpPr>
          <p:cNvPr id="121" name="Google Shape;121;p1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"/>
          <p:cNvSpPr/>
          <p:nvPr/>
        </p:nvSpPr>
        <p:spPr>
          <a:xfrm>
            <a:off x="5048839" y="938954"/>
            <a:ext cx="1216512" cy="329988"/>
          </a:xfrm>
          <a:prstGeom prst="homePlate">
            <a:avLst>
              <a:gd name="adj" fmla="val 50000"/>
            </a:avLst>
          </a:prstGeom>
          <a:solidFill>
            <a:srgbClr val="9900CC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Year 8 this way!</a:t>
            </a:r>
            <a:endParaRPr/>
          </a:p>
        </p:txBody>
      </p:sp>
      <p:cxnSp>
        <p:nvCxnSpPr>
          <p:cNvPr id="123" name="Google Shape;123;p1"/>
          <p:cNvCxnSpPr/>
          <p:nvPr/>
        </p:nvCxnSpPr>
        <p:spPr>
          <a:xfrm rot="10800000" flipH="1">
            <a:off x="2930008" y="5539702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24" name="Google Shape;124;p1"/>
          <p:cNvCxnSpPr/>
          <p:nvPr/>
        </p:nvCxnSpPr>
        <p:spPr>
          <a:xfrm rot="10800000" flipH="1">
            <a:off x="3458384" y="5534965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25" name="Google Shape;125;p1"/>
          <p:cNvCxnSpPr/>
          <p:nvPr/>
        </p:nvCxnSpPr>
        <p:spPr>
          <a:xfrm rot="10800000" flipH="1">
            <a:off x="3986247" y="5541814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26" name="Google Shape;126;p1"/>
          <p:cNvCxnSpPr/>
          <p:nvPr/>
        </p:nvCxnSpPr>
        <p:spPr>
          <a:xfrm rot="10800000" flipH="1">
            <a:off x="4633618" y="5534964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27" name="Google Shape;127;p1"/>
          <p:cNvCxnSpPr/>
          <p:nvPr/>
        </p:nvCxnSpPr>
        <p:spPr>
          <a:xfrm rot="10800000" flipH="1">
            <a:off x="2428500" y="5535693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28" name="Google Shape;128;p1"/>
          <p:cNvCxnSpPr/>
          <p:nvPr/>
        </p:nvCxnSpPr>
        <p:spPr>
          <a:xfrm rot="10800000" flipH="1">
            <a:off x="4196470" y="4551396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29" name="Google Shape;129;p1"/>
          <p:cNvCxnSpPr/>
          <p:nvPr/>
        </p:nvCxnSpPr>
        <p:spPr>
          <a:xfrm rot="10800000" flipH="1">
            <a:off x="3653574" y="4551396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0" name="Google Shape;130;p1"/>
          <p:cNvCxnSpPr/>
          <p:nvPr/>
        </p:nvCxnSpPr>
        <p:spPr>
          <a:xfrm rot="10800000" flipH="1">
            <a:off x="2520316" y="4571263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1" name="Google Shape;131;p1"/>
          <p:cNvCxnSpPr/>
          <p:nvPr/>
        </p:nvCxnSpPr>
        <p:spPr>
          <a:xfrm rot="10800000" flipH="1">
            <a:off x="1814883" y="4484238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2" name="Google Shape;132;p1"/>
          <p:cNvCxnSpPr/>
          <p:nvPr/>
        </p:nvCxnSpPr>
        <p:spPr>
          <a:xfrm rot="10800000" flipH="1">
            <a:off x="3056357" y="4551396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3" name="Google Shape;133;p1"/>
          <p:cNvCxnSpPr/>
          <p:nvPr/>
        </p:nvCxnSpPr>
        <p:spPr>
          <a:xfrm rot="10800000" flipH="1">
            <a:off x="4741476" y="4551396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4" name="Google Shape;134;p1"/>
          <p:cNvSpPr/>
          <p:nvPr/>
        </p:nvSpPr>
        <p:spPr>
          <a:xfrm>
            <a:off x="61122" y="3941924"/>
            <a:ext cx="718498" cy="684847"/>
          </a:xfrm>
          <a:prstGeom prst="rect">
            <a:avLst/>
          </a:prstGeom>
          <a:solidFill>
            <a:srgbClr val="F6F6F6"/>
          </a:solidFill>
          <a:ln w="12700" cap="flat" cmpd="sng">
            <a:solidFill>
              <a:srgbClr val="9900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Topic: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Softball &amp; OAA</a:t>
            </a:r>
            <a:endParaRPr dirty="0"/>
          </a:p>
        </p:txBody>
      </p:sp>
      <p:cxnSp>
        <p:nvCxnSpPr>
          <p:cNvPr id="135" name="Google Shape;135;p1"/>
          <p:cNvCxnSpPr/>
          <p:nvPr/>
        </p:nvCxnSpPr>
        <p:spPr>
          <a:xfrm rot="10800000" flipH="1">
            <a:off x="2131172" y="3540542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6" name="Google Shape;136;p1"/>
          <p:cNvCxnSpPr/>
          <p:nvPr/>
        </p:nvCxnSpPr>
        <p:spPr>
          <a:xfrm rot="10800000" flipH="1">
            <a:off x="2640674" y="3535321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7" name="Google Shape;137;p1"/>
          <p:cNvCxnSpPr/>
          <p:nvPr/>
        </p:nvCxnSpPr>
        <p:spPr>
          <a:xfrm rot="10800000" flipH="1">
            <a:off x="3176389" y="3544965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8" name="Google Shape;138;p1"/>
          <p:cNvCxnSpPr/>
          <p:nvPr/>
        </p:nvCxnSpPr>
        <p:spPr>
          <a:xfrm rot="10800000" flipH="1">
            <a:off x="3679329" y="3572914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9" name="Google Shape;139;p1"/>
          <p:cNvCxnSpPr/>
          <p:nvPr/>
        </p:nvCxnSpPr>
        <p:spPr>
          <a:xfrm rot="10800000" flipH="1">
            <a:off x="4218325" y="3562256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0" name="Google Shape;140;p1"/>
          <p:cNvCxnSpPr/>
          <p:nvPr/>
        </p:nvCxnSpPr>
        <p:spPr>
          <a:xfrm rot="10800000" flipH="1">
            <a:off x="4748038" y="3544964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1" name="Google Shape;141;p1"/>
          <p:cNvSpPr/>
          <p:nvPr/>
        </p:nvSpPr>
        <p:spPr>
          <a:xfrm>
            <a:off x="6072498" y="2664422"/>
            <a:ext cx="718498" cy="684847"/>
          </a:xfrm>
          <a:prstGeom prst="rect">
            <a:avLst/>
          </a:prstGeom>
          <a:solidFill>
            <a:srgbClr val="F6F6F6"/>
          </a:solidFill>
          <a:ln w="12700" cap="flat" cmpd="sng">
            <a:solidFill>
              <a:srgbClr val="9900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Topic: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Athletics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2" name="Google Shape;142;p1"/>
          <p:cNvCxnSpPr/>
          <p:nvPr/>
        </p:nvCxnSpPr>
        <p:spPr>
          <a:xfrm rot="10800000" flipH="1">
            <a:off x="2043241" y="2542845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3" name="Google Shape;143;p1"/>
          <p:cNvCxnSpPr/>
          <p:nvPr/>
        </p:nvCxnSpPr>
        <p:spPr>
          <a:xfrm rot="10800000" flipH="1">
            <a:off x="2552743" y="2537624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4" name="Google Shape;144;p1"/>
          <p:cNvCxnSpPr/>
          <p:nvPr/>
        </p:nvCxnSpPr>
        <p:spPr>
          <a:xfrm rot="10800000" flipH="1">
            <a:off x="3088458" y="2547268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5" name="Google Shape;145;p1"/>
          <p:cNvCxnSpPr/>
          <p:nvPr/>
        </p:nvCxnSpPr>
        <p:spPr>
          <a:xfrm rot="10800000" flipH="1">
            <a:off x="4130394" y="2564559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6" name="Google Shape;146;p1"/>
          <p:cNvCxnSpPr/>
          <p:nvPr/>
        </p:nvCxnSpPr>
        <p:spPr>
          <a:xfrm rot="10800000" flipH="1">
            <a:off x="4660107" y="2547267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7" name="Google Shape;147;p1"/>
          <p:cNvCxnSpPr/>
          <p:nvPr/>
        </p:nvCxnSpPr>
        <p:spPr>
          <a:xfrm rot="10800000" flipH="1">
            <a:off x="3597000" y="2535806"/>
            <a:ext cx="6562" cy="415755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8" name="Google Shape;148;p1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 cap="flat" cmpd="sng">
            <a:solidFill>
              <a:srgbClr val="9900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 of Year Assessment</a:t>
            </a:r>
            <a:endParaRPr/>
          </a:p>
        </p:txBody>
      </p:sp>
      <p:sp>
        <p:nvSpPr>
          <p:cNvPr id="149" name="Google Shape;149;p1"/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Revision techniques shared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modelled</a:t>
            </a:r>
            <a:endParaRPr/>
          </a:p>
        </p:txBody>
      </p:sp>
      <p:sp>
        <p:nvSpPr>
          <p:cNvPr id="150" name="Google Shape;150;p1"/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Practice questions completed and assessed</a:t>
            </a:r>
            <a:endParaRPr/>
          </a:p>
        </p:txBody>
      </p:sp>
      <p:sp>
        <p:nvSpPr>
          <p:cNvPr id="151" name="Google Shape;151;p1"/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 answers unpicked and critiqued</a:t>
            </a:r>
            <a:endParaRPr/>
          </a:p>
        </p:txBody>
      </p:sp>
      <p:sp>
        <p:nvSpPr>
          <p:cNvPr id="152" name="Google Shape;152;p1"/>
          <p:cNvSpPr txBox="1"/>
          <p:nvPr/>
        </p:nvSpPr>
        <p:spPr>
          <a:xfrm>
            <a:off x="831253" y="7294370"/>
            <a:ext cx="657000" cy="969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L1- </a:t>
            </a:r>
            <a:r>
              <a:rPr lang="en-US" sz="600" dirty="0"/>
              <a:t>pass over short distances</a:t>
            </a:r>
            <a:r>
              <a:rPr lang="en-US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lvl="0"/>
            <a:r>
              <a:rPr lang="en-US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L2- </a:t>
            </a:r>
            <a:r>
              <a:rPr lang="en-US" sz="600" dirty="0"/>
              <a:t>when and where passing is used in football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"/>
          <p:cNvSpPr txBox="1"/>
          <p:nvPr/>
        </p:nvSpPr>
        <p:spPr>
          <a:xfrm>
            <a:off x="2223622" y="7386526"/>
            <a:ext cx="65686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L5- movement off the ball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L6- attacking </a:t>
            </a:r>
            <a:endParaRPr dirty="0"/>
          </a:p>
        </p:txBody>
      </p:sp>
      <p:sp>
        <p:nvSpPr>
          <p:cNvPr id="154" name="Google Shape;154;p1"/>
          <p:cNvSpPr txBox="1"/>
          <p:nvPr/>
        </p:nvSpPr>
        <p:spPr>
          <a:xfrm>
            <a:off x="2924198" y="7345729"/>
            <a:ext cx="65686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L7- </a:t>
            </a:r>
            <a:r>
              <a:rPr lang="en-US" sz="600" dirty="0"/>
              <a:t>shooting</a:t>
            </a:r>
            <a:endParaRPr sz="600" dirty="0"/>
          </a:p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L8- execute a successful shot on goal</a:t>
            </a:r>
            <a:endParaRPr dirty="0"/>
          </a:p>
        </p:txBody>
      </p:sp>
      <p:sp>
        <p:nvSpPr>
          <p:cNvPr id="155" name="Google Shape;155;p1"/>
          <p:cNvSpPr txBox="1"/>
          <p:nvPr/>
        </p:nvSpPr>
        <p:spPr>
          <a:xfrm>
            <a:off x="3625079" y="7365906"/>
            <a:ext cx="65686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L9-tackling </a:t>
            </a:r>
            <a:endParaRPr dirty="0"/>
          </a:p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L10- defensive tactics </a:t>
            </a:r>
            <a:endParaRPr sz="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"/>
          <p:cNvSpPr txBox="1"/>
          <p:nvPr/>
        </p:nvSpPr>
        <p:spPr>
          <a:xfrm>
            <a:off x="4314488" y="7340360"/>
            <a:ext cx="656865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L11- </a:t>
            </a:r>
            <a:r>
              <a:rPr lang="en-US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Rules of a game </a:t>
            </a:r>
            <a:endParaRPr lang="en-US" sz="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L12- </a:t>
            </a:r>
            <a:r>
              <a:rPr lang="en-US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 effectively in a football match</a:t>
            </a:r>
            <a:endParaRPr sz="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"/>
          <p:cNvSpPr txBox="1"/>
          <p:nvPr/>
        </p:nvSpPr>
        <p:spPr>
          <a:xfrm>
            <a:off x="2412968" y="5370977"/>
            <a:ext cx="65749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L3-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L4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81" name="Google Shape;181;p1"/>
          <p:cNvSpPr txBox="1"/>
          <p:nvPr/>
        </p:nvSpPr>
        <p:spPr>
          <a:xfrm>
            <a:off x="4098750" y="2430327"/>
            <a:ext cx="65686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L1- Sprinting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Technique (100m)-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L2- Long Jump- basics of take off and landing</a:t>
            </a:r>
            <a:endParaRPr dirty="0"/>
          </a:p>
        </p:txBody>
      </p:sp>
      <p:sp>
        <p:nvSpPr>
          <p:cNvPr id="182" name="Google Shape;182;p1"/>
          <p:cNvSpPr txBox="1"/>
          <p:nvPr/>
        </p:nvSpPr>
        <p:spPr>
          <a:xfrm>
            <a:off x="3570933" y="2428434"/>
            <a:ext cx="656865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L3- Shot Put- start positon and what the event is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L4- Middle Distance (800m)- learning to pace</a:t>
            </a:r>
            <a:endParaRPr dirty="0"/>
          </a:p>
        </p:txBody>
      </p:sp>
      <p:sp>
        <p:nvSpPr>
          <p:cNvPr id="183" name="Google Shape;183;p1"/>
          <p:cNvSpPr txBox="1"/>
          <p:nvPr/>
        </p:nvSpPr>
        <p:spPr>
          <a:xfrm>
            <a:off x="3051735" y="2410460"/>
            <a:ext cx="65686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L5- Javelin- basic standing technique and knowledge of the event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L6- Developing Sprint Technique (200m)- rules of eh 200m</a:t>
            </a:r>
            <a:endParaRPr dirty="0"/>
          </a:p>
        </p:txBody>
      </p:sp>
      <p:sp>
        <p:nvSpPr>
          <p:cNvPr id="184" name="Google Shape;184;p1"/>
          <p:cNvSpPr txBox="1"/>
          <p:nvPr/>
        </p:nvSpPr>
        <p:spPr>
          <a:xfrm>
            <a:off x="2558178" y="2510961"/>
            <a:ext cx="546225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L7- Discuss- what the event is and the basic standing technique</a:t>
            </a:r>
          </a:p>
        </p:txBody>
      </p:sp>
      <p:sp>
        <p:nvSpPr>
          <p:cNvPr id="185" name="Google Shape;185;p1"/>
          <p:cNvSpPr txBox="1"/>
          <p:nvPr/>
        </p:nvSpPr>
        <p:spPr>
          <a:xfrm>
            <a:off x="2001557" y="2512390"/>
            <a:ext cx="65686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L9- High Jump- basic scissor technique </a:t>
            </a:r>
            <a:endParaRPr dirty="0"/>
          </a:p>
        </p:txBody>
      </p:sp>
      <p:sp>
        <p:nvSpPr>
          <p:cNvPr id="186" name="Google Shape;186;p1"/>
          <p:cNvSpPr txBox="1"/>
          <p:nvPr/>
        </p:nvSpPr>
        <p:spPr>
          <a:xfrm>
            <a:off x="1535446" y="7376482"/>
            <a:ext cx="656865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L3- perform basic dribbling with control-  </a:t>
            </a:r>
            <a:endParaRPr dirty="0"/>
          </a:p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L4-turn away from defenders when dribbling 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1"/>
          <p:cNvSpPr txBox="1"/>
          <p:nvPr/>
        </p:nvSpPr>
        <p:spPr>
          <a:xfrm>
            <a:off x="1374952" y="2450417"/>
            <a:ext cx="65686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L8- 100m Relay- handover technique </a:t>
            </a:r>
            <a:endParaRPr lang="en-GB" dirty="0"/>
          </a:p>
        </p:txBody>
      </p:sp>
      <p:sp>
        <p:nvSpPr>
          <p:cNvPr id="165" name="Google Shape;152;p1">
            <a:extLst>
              <a:ext uri="{FF2B5EF4-FFF2-40B4-BE49-F238E27FC236}">
                <a16:creationId xmlns:a16="http://schemas.microsoft.com/office/drawing/2014/main" id="{B0B58710-FC52-4BA3-977C-A985DC7F3F1E}"/>
              </a:ext>
            </a:extLst>
          </p:cNvPr>
          <p:cNvSpPr txBox="1"/>
          <p:nvPr/>
        </p:nvSpPr>
        <p:spPr>
          <a:xfrm>
            <a:off x="1448466" y="6466600"/>
            <a:ext cx="624946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L1- </a:t>
            </a:r>
            <a:r>
              <a:rPr lang="en-US" sz="600" dirty="0"/>
              <a:t>ball handling </a:t>
            </a:r>
            <a:endParaRPr lang="en-US" sz="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-US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L2- dribbling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52;p1">
            <a:extLst>
              <a:ext uri="{FF2B5EF4-FFF2-40B4-BE49-F238E27FC236}">
                <a16:creationId xmlns:a16="http://schemas.microsoft.com/office/drawing/2014/main" id="{36B37A7B-4ADB-44FA-A430-52BF004EEE68}"/>
              </a:ext>
            </a:extLst>
          </p:cNvPr>
          <p:cNvSpPr txBox="1"/>
          <p:nvPr/>
        </p:nvSpPr>
        <p:spPr>
          <a:xfrm>
            <a:off x="2000176" y="6360898"/>
            <a:ext cx="624946" cy="507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L3- </a:t>
            </a:r>
            <a:r>
              <a:rPr lang="en-US" sz="600" dirty="0"/>
              <a:t>outwitting opponents </a:t>
            </a:r>
            <a:endParaRPr lang="en-US" sz="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-US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L4- </a:t>
            </a:r>
            <a:r>
              <a:rPr lang="en-US" sz="600" dirty="0"/>
              <a:t>passing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52;p1">
            <a:extLst>
              <a:ext uri="{FF2B5EF4-FFF2-40B4-BE49-F238E27FC236}">
                <a16:creationId xmlns:a16="http://schemas.microsoft.com/office/drawing/2014/main" id="{A82C8DE2-4E75-4642-9484-D4AF6C03D825}"/>
              </a:ext>
            </a:extLst>
          </p:cNvPr>
          <p:cNvSpPr txBox="1"/>
          <p:nvPr/>
        </p:nvSpPr>
        <p:spPr>
          <a:xfrm>
            <a:off x="2512449" y="6418939"/>
            <a:ext cx="624946" cy="415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L5- Shooting</a:t>
            </a:r>
          </a:p>
          <a:p>
            <a:pPr lvl="0"/>
            <a:r>
              <a:rPr lang="en-US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L6- jump shot</a:t>
            </a:r>
            <a:endParaRPr lang="en-US" sz="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52;p1">
            <a:extLst>
              <a:ext uri="{FF2B5EF4-FFF2-40B4-BE49-F238E27FC236}">
                <a16:creationId xmlns:a16="http://schemas.microsoft.com/office/drawing/2014/main" id="{19DC5D0B-630A-4672-9BD5-6AE5000944A3}"/>
              </a:ext>
            </a:extLst>
          </p:cNvPr>
          <p:cNvSpPr txBox="1"/>
          <p:nvPr/>
        </p:nvSpPr>
        <p:spPr>
          <a:xfrm>
            <a:off x="3092859" y="6398076"/>
            <a:ext cx="624946" cy="415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L7- Lay up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L8- Passing and moving </a:t>
            </a:r>
            <a:endParaRPr sz="7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52;p1">
            <a:extLst>
              <a:ext uri="{FF2B5EF4-FFF2-40B4-BE49-F238E27FC236}">
                <a16:creationId xmlns:a16="http://schemas.microsoft.com/office/drawing/2014/main" id="{7D4A0A36-661F-4583-822D-55879457A4D4}"/>
              </a:ext>
            </a:extLst>
          </p:cNvPr>
          <p:cNvSpPr txBox="1"/>
          <p:nvPr/>
        </p:nvSpPr>
        <p:spPr>
          <a:xfrm>
            <a:off x="3587446" y="6186355"/>
            <a:ext cx="624946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L9- 1v1 defending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L10- Attacking and defending</a:t>
            </a:r>
            <a:endParaRPr sz="7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52;p1">
            <a:extLst>
              <a:ext uri="{FF2B5EF4-FFF2-40B4-BE49-F238E27FC236}">
                <a16:creationId xmlns:a16="http://schemas.microsoft.com/office/drawing/2014/main" id="{FB7514B9-5241-425F-B02C-5CF7909F0B45}"/>
              </a:ext>
            </a:extLst>
          </p:cNvPr>
          <p:cNvSpPr txBox="1"/>
          <p:nvPr/>
        </p:nvSpPr>
        <p:spPr>
          <a:xfrm>
            <a:off x="4075841" y="6336534"/>
            <a:ext cx="624946" cy="60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L11- Rules and gameplay</a:t>
            </a:r>
          </a:p>
          <a:p>
            <a:pPr lvl="0"/>
            <a:r>
              <a:rPr lang="en-US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L12- Rules and gameplay </a:t>
            </a:r>
            <a:endParaRPr lang="en-US" sz="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C3057C63-1D2A-4C2E-AA5F-5AF506759722}"/>
              </a:ext>
            </a:extLst>
          </p:cNvPr>
          <p:cNvSpPr txBox="1"/>
          <p:nvPr/>
        </p:nvSpPr>
        <p:spPr>
          <a:xfrm>
            <a:off x="1872064" y="5323653"/>
            <a:ext cx="6568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L1- Ball Handling/Familiarisation against opponents</a:t>
            </a:r>
          </a:p>
          <a:p>
            <a:r>
              <a:rPr lang="en-GB" sz="600" dirty="0"/>
              <a:t>L2- Developing passing with </a:t>
            </a:r>
            <a:r>
              <a:rPr lang="en-GB" sz="600" dirty="0" err="1"/>
              <a:t>dummie</a:t>
            </a:r>
            <a:r>
              <a:rPr lang="en-GB" sz="600" dirty="0"/>
              <a:t> and switch pass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C155996D-E1CF-4932-B7B8-C41B083AE07C}"/>
              </a:ext>
            </a:extLst>
          </p:cNvPr>
          <p:cNvSpPr txBox="1"/>
          <p:nvPr/>
        </p:nvSpPr>
        <p:spPr>
          <a:xfrm>
            <a:off x="2384612" y="5357463"/>
            <a:ext cx="6568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L3- Passing &amp; Receiving (2v1) against opponents</a:t>
            </a:r>
          </a:p>
          <a:p>
            <a:r>
              <a:rPr lang="en-GB" sz="600" dirty="0"/>
              <a:t>L4- Tackling effectively against  moving opponent </a:t>
            </a:r>
          </a:p>
          <a:p>
            <a:endParaRPr lang="en-GB" sz="600" dirty="0"/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C94C4B4D-A8D3-4A57-AEE8-900BE0787DD7}"/>
              </a:ext>
            </a:extLst>
          </p:cNvPr>
          <p:cNvSpPr txBox="1"/>
          <p:nvPr/>
        </p:nvSpPr>
        <p:spPr>
          <a:xfrm>
            <a:off x="2901103" y="5481829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L5- Attacking Play- understanding of width 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6CCEA894-1733-4191-8A8E-95965116B8E4}"/>
              </a:ext>
            </a:extLst>
          </p:cNvPr>
          <p:cNvSpPr txBox="1"/>
          <p:nvPr/>
        </p:nvSpPr>
        <p:spPr>
          <a:xfrm>
            <a:off x="3416227" y="5360669"/>
            <a:ext cx="6568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L8- Developing Tackling Technique</a:t>
            </a:r>
          </a:p>
          <a:p>
            <a:r>
              <a:rPr lang="en-GB" sz="600" dirty="0"/>
              <a:t>pass within small sided games to get past defenders </a:t>
            </a:r>
          </a:p>
          <a:p>
            <a:endParaRPr lang="en-GB" sz="600" dirty="0"/>
          </a:p>
          <a:p>
            <a:endParaRPr lang="en-GB" sz="600" dirty="0"/>
          </a:p>
          <a:p>
            <a:endParaRPr lang="en-GB" sz="600" dirty="0"/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334AE6B1-5F18-4793-A434-E4AEDDE00A21}"/>
              </a:ext>
            </a:extLst>
          </p:cNvPr>
          <p:cNvSpPr txBox="1"/>
          <p:nvPr/>
        </p:nvSpPr>
        <p:spPr>
          <a:xfrm>
            <a:off x="4021758" y="5329849"/>
            <a:ext cx="6568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L9- Correct technique when kicking in rugby  </a:t>
            </a:r>
          </a:p>
          <a:p>
            <a:r>
              <a:rPr lang="en-GB" sz="600" dirty="0"/>
              <a:t>L10- Rucking-roles of support players when rucking in rugby  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C81FAF55-EAF5-426D-A84C-CAED113CD976}"/>
              </a:ext>
            </a:extLst>
          </p:cNvPr>
          <p:cNvSpPr txBox="1"/>
          <p:nvPr/>
        </p:nvSpPr>
        <p:spPr>
          <a:xfrm>
            <a:off x="4605871" y="5435387"/>
            <a:ext cx="6568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L11- perform a small line out with the correct technique</a:t>
            </a:r>
          </a:p>
          <a:p>
            <a:r>
              <a:rPr lang="en-GB" sz="600" dirty="0"/>
              <a:t>L12- develop knowledge of when a scrum is used.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EBDBA34A-3A48-41F5-B154-95697F87F8E3}"/>
              </a:ext>
            </a:extLst>
          </p:cNvPr>
          <p:cNvSpPr txBox="1"/>
          <p:nvPr/>
        </p:nvSpPr>
        <p:spPr>
          <a:xfrm>
            <a:off x="4152041" y="4364965"/>
            <a:ext cx="347472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dirty="0"/>
              <a:t>L2- Perform a</a:t>
            </a:r>
          </a:p>
          <a:p>
            <a:r>
              <a:rPr lang="en-GB" sz="600" dirty="0"/>
              <a:t> variety of </a:t>
            </a:r>
          </a:p>
          <a:p>
            <a:r>
              <a:rPr lang="en-GB" sz="600" dirty="0"/>
              <a:t>jumps showing</a:t>
            </a:r>
          </a:p>
          <a:p>
            <a:r>
              <a:rPr lang="en-GB" sz="600" dirty="0"/>
              <a:t>quality and </a:t>
            </a:r>
          </a:p>
          <a:p>
            <a:r>
              <a:rPr lang="en-GB" sz="600" dirty="0"/>
              <a:t>control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3598E0D2-B025-4084-A707-EAA1DB8555E3}"/>
              </a:ext>
            </a:extLst>
          </p:cNvPr>
          <p:cNvSpPr txBox="1"/>
          <p:nvPr/>
        </p:nvSpPr>
        <p:spPr>
          <a:xfrm>
            <a:off x="4767595" y="4296428"/>
            <a:ext cx="607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L1- take off and land safely and with control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B410E76B-EBDC-4A61-95C4-322DCC4205C5}"/>
              </a:ext>
            </a:extLst>
          </p:cNvPr>
          <p:cNvSpPr txBox="1"/>
          <p:nvPr/>
        </p:nvSpPr>
        <p:spPr>
          <a:xfrm>
            <a:off x="3649661" y="4481713"/>
            <a:ext cx="657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L3-perform flight using apparatus  </a:t>
            </a:r>
          </a:p>
          <a:p>
            <a:r>
              <a:rPr lang="en-GB" sz="600" dirty="0"/>
              <a:t> 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79EF7ADC-01D5-459A-902A-790B668FA7F5}"/>
              </a:ext>
            </a:extLst>
          </p:cNvPr>
          <p:cNvSpPr txBox="1"/>
          <p:nvPr/>
        </p:nvSpPr>
        <p:spPr>
          <a:xfrm>
            <a:off x="3014039" y="4558007"/>
            <a:ext cx="9042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dirty="0"/>
              <a:t>L4- performing different</a:t>
            </a:r>
          </a:p>
          <a:p>
            <a:r>
              <a:rPr lang="en-GB" sz="600" dirty="0"/>
              <a:t> types of vault 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EE0AF9BE-2C94-48F8-9B22-1B105DD63B4D}"/>
              </a:ext>
            </a:extLst>
          </p:cNvPr>
          <p:cNvSpPr txBox="1"/>
          <p:nvPr/>
        </p:nvSpPr>
        <p:spPr>
          <a:xfrm>
            <a:off x="2504804" y="4363961"/>
            <a:ext cx="656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L5- perform more advanced vaults- straddle and through </a:t>
            </a:r>
          </a:p>
          <a:p>
            <a:endParaRPr lang="en-GB" sz="600" dirty="0"/>
          </a:p>
          <a:p>
            <a:endParaRPr lang="en-GB" sz="600" dirty="0"/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FEC8ADE0-9F14-40A2-A4B1-AC53F00FD26B}"/>
              </a:ext>
            </a:extLst>
          </p:cNvPr>
          <p:cNvSpPr txBox="1"/>
          <p:nvPr/>
        </p:nvSpPr>
        <p:spPr>
          <a:xfrm>
            <a:off x="1748145" y="4564379"/>
            <a:ext cx="8687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dirty="0"/>
              <a:t>L6- Performing rotation-</a:t>
            </a:r>
          </a:p>
          <a:p>
            <a:r>
              <a:rPr lang="en-GB" sz="600" dirty="0"/>
              <a:t> rolls &amp; handsprings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3638CB09-4396-4205-9C5E-40E99A29A758}"/>
              </a:ext>
            </a:extLst>
          </p:cNvPr>
          <p:cNvSpPr txBox="1"/>
          <p:nvPr/>
        </p:nvSpPr>
        <p:spPr>
          <a:xfrm>
            <a:off x="2094542" y="3400336"/>
            <a:ext cx="6568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L1- fielding- using the long barrier</a:t>
            </a:r>
          </a:p>
          <a:p>
            <a:r>
              <a:rPr lang="en-GB" sz="600" dirty="0"/>
              <a:t>L2- using the overarm throw when fielding</a:t>
            </a:r>
          </a:p>
          <a:p>
            <a:endParaRPr lang="en-GB" sz="600" dirty="0"/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0817C4F5-D0BC-4C5F-B955-F9ACD1428B61}"/>
              </a:ext>
            </a:extLst>
          </p:cNvPr>
          <p:cNvSpPr txBox="1"/>
          <p:nvPr/>
        </p:nvSpPr>
        <p:spPr>
          <a:xfrm>
            <a:off x="2616933" y="3353509"/>
            <a:ext cx="656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L3- Outwitting opponent when fielding (base selection) -  </a:t>
            </a:r>
          </a:p>
          <a:p>
            <a:r>
              <a:rPr lang="en-GB" sz="600" dirty="0"/>
              <a:t>L4- Applying foul ball and strike rule</a:t>
            </a: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94A3B253-0032-4423-B959-965245B4398F}"/>
              </a:ext>
            </a:extLst>
          </p:cNvPr>
          <p:cNvSpPr txBox="1"/>
          <p:nvPr/>
        </p:nvSpPr>
        <p:spPr>
          <a:xfrm>
            <a:off x="3153241" y="3382319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L5- Catching technique in base fielding </a:t>
            </a:r>
          </a:p>
          <a:p>
            <a:r>
              <a:rPr lang="en-GB" sz="600" dirty="0"/>
              <a:t>L6- how and why we back up in fielding 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1BD8E5E8-FC03-4432-861C-D23D8F171210}"/>
              </a:ext>
            </a:extLst>
          </p:cNvPr>
          <p:cNvSpPr txBox="1"/>
          <p:nvPr/>
        </p:nvSpPr>
        <p:spPr>
          <a:xfrm>
            <a:off x="3650288" y="3382707"/>
            <a:ext cx="6568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L7- bowling technique and rules</a:t>
            </a:r>
          </a:p>
          <a:p>
            <a:r>
              <a:rPr lang="en-GB" sz="600" dirty="0"/>
              <a:t>L8- knowledge and understanding of how to tag batters when fielding 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BDB6C542-DF8F-4C7D-A059-D90BBA5C4E58}"/>
              </a:ext>
            </a:extLst>
          </p:cNvPr>
          <p:cNvSpPr txBox="1"/>
          <p:nvPr/>
        </p:nvSpPr>
        <p:spPr>
          <a:xfrm>
            <a:off x="4210283" y="3381974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L9- using the correct batting technique</a:t>
            </a:r>
          </a:p>
          <a:p>
            <a:r>
              <a:rPr lang="en-GB" sz="600" dirty="0"/>
              <a:t>L10- outwitting opponents when batting 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E0575CDF-971F-4A50-A150-9290F94E27A9}"/>
              </a:ext>
            </a:extLst>
          </p:cNvPr>
          <p:cNvSpPr txBox="1"/>
          <p:nvPr/>
        </p:nvSpPr>
        <p:spPr>
          <a:xfrm>
            <a:off x="4752263" y="3371894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L11- Scoring within a game of softball</a:t>
            </a:r>
          </a:p>
          <a:p>
            <a:endParaRPr lang="en-GB" sz="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523</Words>
  <Application>Microsoft Office PowerPoint</Application>
  <PresentationFormat>A4 Paper (210x297 mm)</PresentationFormat>
  <Paragraphs>105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The BHS Learning Journey – PE (Year 7 Boys)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BHS Learning Journey – PE (Year 7 Boys)</dc:title>
  <dc:creator>Emma Starkey</dc:creator>
  <cp:lastModifiedBy>Philip Sykes</cp:lastModifiedBy>
  <cp:revision>11</cp:revision>
  <dcterms:created xsi:type="dcterms:W3CDTF">2019-07-02T10:31:49Z</dcterms:created>
  <dcterms:modified xsi:type="dcterms:W3CDTF">2024-09-16T15:37:18Z</dcterms:modified>
</cp:coreProperties>
</file>