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4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9DFB-B3BA-4685-B846-ABE5D8F4F00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29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rame 69"/>
          <p:cNvSpPr/>
          <p:nvPr/>
        </p:nvSpPr>
        <p:spPr>
          <a:xfrm>
            <a:off x="5085730" y="5954101"/>
            <a:ext cx="4058267" cy="3594170"/>
          </a:xfrm>
          <a:prstGeom prst="frame">
            <a:avLst>
              <a:gd name="adj1" fmla="val 73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 b="1" dirty="0">
                <a:solidFill>
                  <a:schemeClr val="tx1"/>
                </a:solidFill>
              </a:rPr>
              <a:t>MUSLIM VIEWS ON CONFLICT: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60388" y="193208"/>
            <a:ext cx="3992798" cy="2895480"/>
          </a:xfrm>
          <a:prstGeom prst="roundRect">
            <a:avLst>
              <a:gd name="adj" fmla="val 124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GB" sz="1600" dirty="0">
                <a:solidFill>
                  <a:sysClr val="windowText" lastClr="000000"/>
                </a:solidFill>
              </a:rPr>
              <a:t>Pacifism: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936527" y="0"/>
            <a:ext cx="1387823" cy="6523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9275" indent="-369275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ysClr val="windowText" lastClr="000000"/>
                </a:solidFill>
              </a:rPr>
              <a:t>Christianity</a:t>
            </a:r>
          </a:p>
          <a:p>
            <a:pPr marL="369275" indent="-369275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ysClr val="windowText" lastClr="000000"/>
                </a:solidFill>
              </a:rPr>
              <a:t>Judaism</a:t>
            </a:r>
          </a:p>
          <a:p>
            <a:pPr marL="369275" indent="-369275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ysClr val="windowText" lastClr="000000"/>
                </a:solidFill>
              </a:rPr>
              <a:t>Islam</a:t>
            </a:r>
          </a:p>
        </p:txBody>
      </p:sp>
      <p:sp>
        <p:nvSpPr>
          <p:cNvPr id="2" name="Folded Corner 1"/>
          <p:cNvSpPr/>
          <p:nvPr/>
        </p:nvSpPr>
        <p:spPr>
          <a:xfrm>
            <a:off x="0" y="0"/>
            <a:ext cx="2555527" cy="561976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ysClr val="windowText" lastClr="000000"/>
                </a:solidFill>
              </a:rPr>
              <a:t>PEACE AND CONFLICT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17925"/>
              </p:ext>
            </p:extLst>
          </p:nvPr>
        </p:nvGraphicFramePr>
        <p:xfrm>
          <a:off x="0" y="638615"/>
          <a:ext cx="5122931" cy="406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21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Key Word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DEFINTION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CONCEPT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PEACE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PEACEMAKING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CONFLICT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PACIFISM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THE JUST WAR THEORY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WEAPONS</a:t>
                      </a:r>
                      <a:r>
                        <a:rPr lang="en-GB" sz="1200" baseline="0" dirty="0">
                          <a:solidFill>
                            <a:sysClr val="windowText" lastClr="000000"/>
                          </a:solidFill>
                        </a:rPr>
                        <a:t> OF MASS DESTRUCTION</a:t>
                      </a:r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ISSUES SUUROUNDING CONFLICT </a:t>
                      </a: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50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8169" marR="118169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2568407" y="1415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/>
              <a:t>KEY</a:t>
            </a:r>
          </a:p>
        </p:txBody>
      </p:sp>
      <p:sp>
        <p:nvSpPr>
          <p:cNvPr id="9" name="Rectangle 8"/>
          <p:cNvSpPr/>
          <p:nvPr/>
        </p:nvSpPr>
        <p:spPr>
          <a:xfrm>
            <a:off x="9204158" y="54300"/>
            <a:ext cx="3513221" cy="16301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04156" y="2159899"/>
            <a:ext cx="3513221" cy="31476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 b="1" dirty="0">
                <a:solidFill>
                  <a:sysClr val="windowText" lastClr="000000"/>
                </a:solidFill>
              </a:rPr>
              <a:t>When Muslims would allow war: 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0425362" y="54300"/>
            <a:ext cx="2292017" cy="300503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i="1" dirty="0">
                <a:solidFill>
                  <a:sysClr val="windowText" lastClr="000000"/>
                </a:solidFill>
              </a:rPr>
              <a:t>Quote</a:t>
            </a:r>
          </a:p>
        </p:txBody>
      </p:sp>
      <p:sp>
        <p:nvSpPr>
          <p:cNvPr id="16" name="Folded Corner 15"/>
          <p:cNvSpPr/>
          <p:nvPr/>
        </p:nvSpPr>
        <p:spPr>
          <a:xfrm>
            <a:off x="9252283" y="2436626"/>
            <a:ext cx="3465093" cy="129531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Just War: </a:t>
            </a:r>
          </a:p>
        </p:txBody>
      </p:sp>
      <p:sp>
        <p:nvSpPr>
          <p:cNvPr id="17" name="Folded Corner 16"/>
          <p:cNvSpPr/>
          <p:nvPr/>
        </p:nvSpPr>
        <p:spPr>
          <a:xfrm>
            <a:off x="9263316" y="3762656"/>
            <a:ext cx="3455062" cy="1544873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Holy War: 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5085730" y="4445858"/>
            <a:ext cx="4058267" cy="1431757"/>
          </a:xfrm>
          <a:prstGeom prst="wedgeRectCallout">
            <a:avLst>
              <a:gd name="adj1" fmla="val 54569"/>
              <a:gd name="adj2" fmla="val -200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ysClr val="windowText" lastClr="000000"/>
                </a:solidFill>
              </a:rPr>
              <a:t>Quotes: 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5085730" y="3142832"/>
            <a:ext cx="4058267" cy="1267153"/>
          </a:xfrm>
          <a:prstGeom prst="wedgeRectCallout">
            <a:avLst>
              <a:gd name="adj1" fmla="val 54046"/>
              <a:gd name="adj2" fmla="val 363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ysClr val="windowText" lastClr="000000"/>
                </a:solidFill>
              </a:rPr>
              <a:t>Quotes:  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9202155" y="5384015"/>
            <a:ext cx="3515222" cy="1542037"/>
          </a:xfrm>
          <a:prstGeom prst="wedgeRectCallout">
            <a:avLst>
              <a:gd name="adj1" fmla="val -49602"/>
              <a:gd name="adj2" fmla="val 204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b="1" dirty="0">
                <a:solidFill>
                  <a:sysClr val="windowText" lastClr="000000"/>
                </a:solidFill>
              </a:rPr>
              <a:t>Lesser Jihad</a:t>
            </a:r>
            <a:r>
              <a:rPr lang="en-GB" sz="1200" b="1" dirty="0">
                <a:solidFill>
                  <a:sysClr val="windowText" lastClr="000000"/>
                </a:solidFill>
              </a:rPr>
              <a:t>: 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70938"/>
              </p:ext>
            </p:extLst>
          </p:nvPr>
        </p:nvGraphicFramePr>
        <p:xfrm>
          <a:off x="-2" y="4189207"/>
          <a:ext cx="5025572" cy="29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3590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3590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554414" y="5383569"/>
            <a:ext cx="2202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CAUSES OF WAR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" y="7175863"/>
            <a:ext cx="1799798" cy="23183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566060" y="7907723"/>
            <a:ext cx="1799798" cy="21354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dirty="0">
                <a:solidFill>
                  <a:sysClr val="windowText" lastClr="000000"/>
                </a:solidFill>
              </a:rPr>
              <a:t>: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208917" y="7175863"/>
            <a:ext cx="1799798" cy="23183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63096" y="7060260"/>
            <a:ext cx="1670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/>
              <a:t>Issues </a:t>
            </a:r>
          </a:p>
          <a:p>
            <a:pPr algn="ctr"/>
            <a:r>
              <a:rPr lang="en-GB" sz="1800" b="1" dirty="0"/>
              <a:t>surrounding</a:t>
            </a:r>
          </a:p>
          <a:p>
            <a:pPr algn="ctr"/>
            <a:r>
              <a:rPr lang="en-GB" sz="1800" b="1" dirty="0"/>
              <a:t> conflict:</a:t>
            </a:r>
          </a:p>
        </p:txBody>
      </p:sp>
      <p:sp>
        <p:nvSpPr>
          <p:cNvPr id="54" name="Horizontal Scroll 53"/>
          <p:cNvSpPr/>
          <p:nvPr/>
        </p:nvSpPr>
        <p:spPr>
          <a:xfrm>
            <a:off x="0" y="9199463"/>
            <a:ext cx="5016213" cy="348808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i="1" dirty="0">
              <a:solidFill>
                <a:sysClr val="windowText" lastClr="000000"/>
              </a:solidFill>
            </a:endParaRPr>
          </a:p>
        </p:txBody>
      </p:sp>
      <p:sp>
        <p:nvSpPr>
          <p:cNvPr id="62" name="Hexagon 61"/>
          <p:cNvSpPr/>
          <p:nvPr/>
        </p:nvSpPr>
        <p:spPr>
          <a:xfrm>
            <a:off x="8985674" y="6880384"/>
            <a:ext cx="1479823" cy="1326181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3" name="Hexagon 62"/>
          <p:cNvSpPr/>
          <p:nvPr/>
        </p:nvSpPr>
        <p:spPr>
          <a:xfrm>
            <a:off x="10107065" y="7543474"/>
            <a:ext cx="1479823" cy="1326181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Hexagon 63"/>
          <p:cNvSpPr/>
          <p:nvPr/>
        </p:nvSpPr>
        <p:spPr>
          <a:xfrm>
            <a:off x="8985673" y="8206564"/>
            <a:ext cx="1479823" cy="1326181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Hexagon 64"/>
          <p:cNvSpPr/>
          <p:nvPr/>
        </p:nvSpPr>
        <p:spPr>
          <a:xfrm>
            <a:off x="11237553" y="6895909"/>
            <a:ext cx="1479823" cy="1326181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Hexagon 65"/>
          <p:cNvSpPr/>
          <p:nvPr/>
        </p:nvSpPr>
        <p:spPr>
          <a:xfrm>
            <a:off x="11228456" y="8222090"/>
            <a:ext cx="1479823" cy="1326181"/>
          </a:xfrm>
          <a:prstGeom prst="hex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Horizontal Scroll 66"/>
          <p:cNvSpPr/>
          <p:nvPr/>
        </p:nvSpPr>
        <p:spPr>
          <a:xfrm>
            <a:off x="10221631" y="8800244"/>
            <a:ext cx="1275168" cy="748027"/>
          </a:xfrm>
          <a:prstGeom prst="horizontalScroll">
            <a:avLst>
              <a:gd name="adj" fmla="val 70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i="1" dirty="0">
              <a:solidFill>
                <a:sysClr val="windowText" lastClr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03006" y="6870046"/>
            <a:ext cx="1483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Weapons</a:t>
            </a:r>
          </a:p>
          <a:p>
            <a:pPr algn="ctr"/>
            <a:r>
              <a:rPr lang="en-GB" sz="1050" b="1" dirty="0"/>
              <a:t>Of </a:t>
            </a:r>
          </a:p>
          <a:p>
            <a:pPr algn="ctr"/>
            <a:r>
              <a:rPr lang="en-GB" sz="1050" b="1" dirty="0"/>
              <a:t>Mass</a:t>
            </a:r>
          </a:p>
          <a:p>
            <a:pPr algn="ctr"/>
            <a:r>
              <a:rPr lang="en-GB" sz="1050" b="1" dirty="0"/>
              <a:t>Destruction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151199" y="6286705"/>
            <a:ext cx="3932638" cy="1547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Forgiveness= 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141842" y="7910300"/>
            <a:ext cx="3932638" cy="15838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dirty="0">
                <a:solidFill>
                  <a:schemeClr val="tx1"/>
                </a:solidFill>
              </a:rPr>
              <a:t>Quotes:</a:t>
            </a:r>
          </a:p>
        </p:txBody>
      </p:sp>
    </p:spTree>
    <p:extLst>
      <p:ext uri="{BB962C8B-B14F-4D97-AF65-F5344CB8AC3E}">
        <p14:creationId xmlns:p14="http://schemas.microsoft.com/office/powerpoint/2010/main" val="35131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71</Words>
  <Application>Microsoft Office PowerPoint</Application>
  <PresentationFormat>A3 Paper (297x420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