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59" d="100"/>
          <a:sy n="59"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8273-70F7-4F5D-A7FD-815A45E69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E32268-3982-4191-869C-633146AF5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91943A-9E6E-4FF5-8927-FD324B5B79A0}"/>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F8A00C5A-65F8-4F6D-9D08-E0E0D591C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39B21-89D5-4E50-BD81-8051C2A812B2}"/>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264715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5613-319A-4663-BB7B-12A8F1A16D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2D1CA-DBBC-4CD0-A663-7AAC95680E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FE2CA-D1ED-410C-8FAD-ADF6674EEBD2}"/>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65FD9345-B83B-47FF-856D-1EF411923E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6224C-E893-44C9-A385-35F75EEDD2A9}"/>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76442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88C7B-368B-4F9A-8D55-7C48E87B74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B8276-69AF-45B9-810E-C335FDC0AE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F1812D-CE5F-48A0-B667-FC0042DA79C3}"/>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39B00D13-477B-4673-8E4E-F0E3CBD63B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A4978-186E-46F1-8024-0B8BDE1BEC6C}"/>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170389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465F-FDAD-4D77-9EF3-5E2739607F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5DF2D9-96BF-490E-820E-58495CC48B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BAE915-259E-407F-99EE-250ADC33E5BA}"/>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A6500DBB-7BAA-45A6-9715-BAD9CC3AA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8AB826-A52E-440D-978A-3C91E69B14FB}"/>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175536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8A9F-EF70-4EE4-BB7D-B1572ACB1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62D539-01CC-464C-AF47-28C5C2216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D77E18-DA76-448E-9998-E20F4D7EEAC0}"/>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F3EC4776-4AFD-47B5-8E3B-A62F5E878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DF5F25-8022-48EC-9E5F-10FB64FC512B}"/>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8579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36F6-9CE9-4DB1-A7F2-E0BF5102F4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E7745A-1F8B-4557-BFC7-B48F8B8BC9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D51B19-73D5-4EDD-B503-E7981C4B81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44408F-8AA4-4EDE-8546-1EF0BBAFEF5F}"/>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6" name="Footer Placeholder 5">
            <a:extLst>
              <a:ext uri="{FF2B5EF4-FFF2-40B4-BE49-F238E27FC236}">
                <a16:creationId xmlns:a16="http://schemas.microsoft.com/office/drawing/2014/main" id="{24D343D7-4AA1-43FD-9AB5-BD6E291F2D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63DD3-6A3E-4FD5-89FC-990AEA7A098D}"/>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129547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DB0-AA83-4B40-B290-38D26ABEA3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55D2E6-2407-4C6A-8F70-C68BC6BED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B81854-2E6E-4C28-A78C-3703CC132B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0829B5-AF60-4124-AFC7-D5437979F6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0E72DF-98C3-4FA1-AE3F-5C49AFEAFB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005114-4E5B-49C4-98BD-F2FD620F24FB}"/>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8" name="Footer Placeholder 7">
            <a:extLst>
              <a:ext uri="{FF2B5EF4-FFF2-40B4-BE49-F238E27FC236}">
                <a16:creationId xmlns:a16="http://schemas.microsoft.com/office/drawing/2014/main" id="{9CC127A8-9AB7-4782-AC21-5FC7A9E50C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9C31D7-674A-4333-B24D-449781CBEB08}"/>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385208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7151-8200-4176-9807-A462F6CDB4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2ADA30-A969-4B88-B0A0-76C8C426E599}"/>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4" name="Footer Placeholder 3">
            <a:extLst>
              <a:ext uri="{FF2B5EF4-FFF2-40B4-BE49-F238E27FC236}">
                <a16:creationId xmlns:a16="http://schemas.microsoft.com/office/drawing/2014/main" id="{04B60C19-5C4E-4E4B-AE58-3ACDE1D861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7C568B-2E4D-4BB5-89D2-53295FAB1868}"/>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338246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37712-A21B-4C69-88CF-4ED77CCD9B1C}"/>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3" name="Footer Placeholder 2">
            <a:extLst>
              <a:ext uri="{FF2B5EF4-FFF2-40B4-BE49-F238E27FC236}">
                <a16:creationId xmlns:a16="http://schemas.microsoft.com/office/drawing/2014/main" id="{C5720B0B-EC66-47AD-B208-C477680A8A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FA0FE6-B069-4225-BF5F-E03530BC1D95}"/>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89353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82DC-30C5-4D18-933F-58BCD7199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BC8306-5641-43B3-8374-30FA6BDB3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57A1C9-745E-4700-B1A1-11CE6C284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8E394-CA7E-4D14-A1C9-1202BA7C472D}"/>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6" name="Footer Placeholder 5">
            <a:extLst>
              <a:ext uri="{FF2B5EF4-FFF2-40B4-BE49-F238E27FC236}">
                <a16:creationId xmlns:a16="http://schemas.microsoft.com/office/drawing/2014/main" id="{A29FFE0C-09C4-495D-814E-8B7DF00DD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BA94A4-EDD0-4D73-BE2D-674D5740AAF8}"/>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29065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D425-F5CC-4CB2-914A-4F1DD6AA9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7A72DA-8ECF-4A84-AC09-4E6EDD85C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549BBE-DFE0-46ED-932A-5FCBE8F24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66BF10-DF17-484B-95F3-6583A444630C}"/>
              </a:ext>
            </a:extLst>
          </p:cNvPr>
          <p:cNvSpPr>
            <a:spLocks noGrp="1"/>
          </p:cNvSpPr>
          <p:nvPr>
            <p:ph type="dt" sz="half" idx="10"/>
          </p:nvPr>
        </p:nvSpPr>
        <p:spPr/>
        <p:txBody>
          <a:bodyPr/>
          <a:lstStyle/>
          <a:p>
            <a:fld id="{E781F9E2-E44C-431D-A500-2C99830F9634}" type="datetimeFigureOut">
              <a:rPr lang="en-GB" smtClean="0"/>
              <a:t>20/11/2024</a:t>
            </a:fld>
            <a:endParaRPr lang="en-GB"/>
          </a:p>
        </p:txBody>
      </p:sp>
      <p:sp>
        <p:nvSpPr>
          <p:cNvPr id="6" name="Footer Placeholder 5">
            <a:extLst>
              <a:ext uri="{FF2B5EF4-FFF2-40B4-BE49-F238E27FC236}">
                <a16:creationId xmlns:a16="http://schemas.microsoft.com/office/drawing/2014/main" id="{C0C2D2B5-8023-4586-8FDB-A99BDD2D4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7206C-F636-4011-8A13-CFBB270DD60D}"/>
              </a:ext>
            </a:extLst>
          </p:cNvPr>
          <p:cNvSpPr>
            <a:spLocks noGrp="1"/>
          </p:cNvSpPr>
          <p:nvPr>
            <p:ph type="sldNum" sz="quarter" idx="12"/>
          </p:nvPr>
        </p:nvSpPr>
        <p:spPr/>
        <p:txBody>
          <a:bodyPr/>
          <a:lstStyle/>
          <a:p>
            <a:fld id="{12DF3E6D-E2F1-469F-BF8B-6969AB3AA5D9}" type="slidenum">
              <a:rPr lang="en-GB" smtClean="0"/>
              <a:t>‹#›</a:t>
            </a:fld>
            <a:endParaRPr lang="en-GB"/>
          </a:p>
        </p:txBody>
      </p:sp>
    </p:spTree>
    <p:extLst>
      <p:ext uri="{BB962C8B-B14F-4D97-AF65-F5344CB8AC3E}">
        <p14:creationId xmlns:p14="http://schemas.microsoft.com/office/powerpoint/2010/main" val="389086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3969E-1584-44D0-B8EC-B0E0638F4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4A8B75-FA05-469E-A812-87CE35E09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D12FD-0A26-4250-9DB7-5032A778A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1F9E2-E44C-431D-A500-2C99830F9634}" type="datetimeFigureOut">
              <a:rPr lang="en-GB" smtClean="0"/>
              <a:t>20/11/2024</a:t>
            </a:fld>
            <a:endParaRPr lang="en-GB"/>
          </a:p>
        </p:txBody>
      </p:sp>
      <p:sp>
        <p:nvSpPr>
          <p:cNvPr id="5" name="Footer Placeholder 4">
            <a:extLst>
              <a:ext uri="{FF2B5EF4-FFF2-40B4-BE49-F238E27FC236}">
                <a16:creationId xmlns:a16="http://schemas.microsoft.com/office/drawing/2014/main" id="{B251DCF7-A42E-44AA-923C-B476894FD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110F4A-335E-4EA5-87B9-3F42811CE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F3E6D-E2F1-469F-BF8B-6969AB3AA5D9}" type="slidenum">
              <a:rPr lang="en-GB" smtClean="0"/>
              <a:t>‹#›</a:t>
            </a:fld>
            <a:endParaRPr lang="en-GB"/>
          </a:p>
        </p:txBody>
      </p:sp>
    </p:spTree>
    <p:extLst>
      <p:ext uri="{BB962C8B-B14F-4D97-AF65-F5344CB8AC3E}">
        <p14:creationId xmlns:p14="http://schemas.microsoft.com/office/powerpoint/2010/main" val="104339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46494-F074-476A-AC89-DA0C9C9D6015}"/>
              </a:ext>
            </a:extLst>
          </p:cNvPr>
          <p:cNvSpPr/>
          <p:nvPr/>
        </p:nvSpPr>
        <p:spPr>
          <a:xfrm>
            <a:off x="0" y="0"/>
            <a:ext cx="1881051" cy="3831818"/>
          </a:xfrm>
          <a:prstGeom prst="rect">
            <a:avLst/>
          </a:prstGeom>
          <a:ln w="38100">
            <a:solidFill>
              <a:srgbClr val="FF0000"/>
            </a:solidFill>
          </a:ln>
        </p:spPr>
        <p:txBody>
          <a:bodyPr wrap="square">
            <a:spAutoFit/>
          </a:bodyPr>
          <a:lstStyle/>
          <a:p>
            <a:r>
              <a:rPr lang="en-GB" sz="800" b="1" u="sng" dirty="0">
                <a:solidFill>
                  <a:srgbClr val="000000"/>
                </a:solidFill>
                <a:latin typeface="Comic Sans MS" panose="030F0702030302020204" pitchFamily="66" charset="0"/>
              </a:rPr>
              <a:t>The Ten Obligatory Acts</a:t>
            </a:r>
          </a:p>
          <a:p>
            <a:endParaRPr lang="en-GB" sz="500" dirty="0">
              <a:solidFill>
                <a:srgbClr val="000000"/>
              </a:solidFill>
              <a:latin typeface="Comic Sans MS" panose="030F0702030302020204" pitchFamily="66" charset="0"/>
            </a:endParaRPr>
          </a:p>
          <a:p>
            <a:r>
              <a:rPr lang="en-GB" sz="500" dirty="0">
                <a:solidFill>
                  <a:srgbClr val="000000"/>
                </a:solidFill>
                <a:latin typeface="Comic Sans MS" panose="030F0702030302020204" pitchFamily="66" charset="0"/>
              </a:rPr>
              <a:t>Sunni Muslims refer to their faith as ‘the house of Islam’ by which they mean their home. </a:t>
            </a:r>
            <a:r>
              <a:rPr lang="en-GB" sz="500" dirty="0">
                <a:latin typeface="Comic Sans MS" panose="030F0702030302020204" pitchFamily="66" charset="0"/>
              </a:rPr>
              <a:t>A house needs foundations and for Muslims, this is the Qur’an. The ‘House of Islam’ is supported by the 5 pillars.  The Ten Obligatory Acts were developed by the Twelve Imams of Shi’a Islam . </a:t>
            </a: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r>
              <a:rPr lang="en-GB" sz="500" dirty="0">
                <a:latin typeface="Comic Sans MS" panose="030F0702030302020204" pitchFamily="66" charset="0"/>
              </a:rPr>
              <a:t>Shi’a Muslims believe that these Acts are important because:</a:t>
            </a:r>
          </a:p>
          <a:p>
            <a:r>
              <a:rPr lang="en-GB" sz="500" dirty="0">
                <a:latin typeface="Comic Sans MS" panose="030F0702030302020204" pitchFamily="66" charset="0"/>
              </a:rPr>
              <a:t>- The Acts were established by Muhammad, Ali and the Imams</a:t>
            </a:r>
          </a:p>
          <a:p>
            <a:r>
              <a:rPr lang="en-GB" sz="500" dirty="0">
                <a:latin typeface="Comic Sans MS" panose="030F0702030302020204" pitchFamily="66" charset="0"/>
              </a:rPr>
              <a:t>- Allah will punish those who do not fulfil the acts</a:t>
            </a:r>
          </a:p>
          <a:p>
            <a:r>
              <a:rPr lang="en-GB" sz="500" dirty="0">
                <a:latin typeface="Comic Sans MS" panose="030F0702030302020204" pitchFamily="66" charset="0"/>
              </a:rPr>
              <a:t>- By observing the four practical pillars, a Muslim is following the example of the Prophet Muhammad, following his example if the way to lead a good Muslim life</a:t>
            </a:r>
          </a:p>
          <a:p>
            <a:r>
              <a:rPr lang="en-GB" sz="500" dirty="0">
                <a:latin typeface="Comic Sans MS" panose="030F0702030302020204" pitchFamily="66" charset="0"/>
              </a:rPr>
              <a:t>- By fulfilling the acts a Shi’a Muslim feels confident that on the Day of Judgement, Allah will allow him or her into heaven</a:t>
            </a:r>
          </a:p>
        </p:txBody>
      </p:sp>
      <p:graphicFrame>
        <p:nvGraphicFramePr>
          <p:cNvPr id="5" name="Table 4">
            <a:extLst>
              <a:ext uri="{FF2B5EF4-FFF2-40B4-BE49-F238E27FC236}">
                <a16:creationId xmlns:a16="http://schemas.microsoft.com/office/drawing/2014/main" id="{A2C784D7-88F0-4C96-ADAB-9B9E76EC2BC9}"/>
              </a:ext>
            </a:extLst>
          </p:cNvPr>
          <p:cNvGraphicFramePr>
            <a:graphicFrameLocks noGrp="1"/>
          </p:cNvGraphicFramePr>
          <p:nvPr>
            <p:extLst>
              <p:ext uri="{D42A27DB-BD31-4B8C-83A1-F6EECF244321}">
                <p14:modId xmlns:p14="http://schemas.microsoft.com/office/powerpoint/2010/main" val="3655301182"/>
              </p:ext>
            </p:extLst>
          </p:nvPr>
        </p:nvGraphicFramePr>
        <p:xfrm>
          <a:off x="78377" y="745346"/>
          <a:ext cx="1724296" cy="2046718"/>
        </p:xfrm>
        <a:graphic>
          <a:graphicData uri="http://schemas.openxmlformats.org/drawingml/2006/table">
            <a:tbl>
              <a:tblPr firstRow="1" firstCol="1" bandRow="1">
                <a:tableStyleId>{5C22544A-7EE6-4342-B048-85BDC9FD1C3A}</a:tableStyleId>
              </a:tblPr>
              <a:tblGrid>
                <a:gridCol w="165462">
                  <a:extLst>
                    <a:ext uri="{9D8B030D-6E8A-4147-A177-3AD203B41FA5}">
                      <a16:colId xmlns:a16="http://schemas.microsoft.com/office/drawing/2014/main" val="2651641758"/>
                    </a:ext>
                  </a:extLst>
                </a:gridCol>
                <a:gridCol w="592183">
                  <a:extLst>
                    <a:ext uri="{9D8B030D-6E8A-4147-A177-3AD203B41FA5}">
                      <a16:colId xmlns:a16="http://schemas.microsoft.com/office/drawing/2014/main" val="1082638206"/>
                    </a:ext>
                  </a:extLst>
                </a:gridCol>
                <a:gridCol w="966651">
                  <a:extLst>
                    <a:ext uri="{9D8B030D-6E8A-4147-A177-3AD203B41FA5}">
                      <a16:colId xmlns:a16="http://schemas.microsoft.com/office/drawing/2014/main" val="198548191"/>
                    </a:ext>
                  </a:extLst>
                </a:gridCol>
              </a:tblGrid>
              <a:tr h="84291">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 </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Act</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Description</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940630"/>
                  </a:ext>
                </a:extLst>
              </a:tr>
              <a:tr h="158689">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1</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a:solidFill>
                            <a:sysClr val="windowText" lastClr="000000"/>
                          </a:solidFill>
                          <a:effectLst/>
                          <a:latin typeface="Comic Sans MS" panose="030F0702030302020204" pitchFamily="66" charset="0"/>
                        </a:rPr>
                        <a:t>Salah</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Praying 5 times a day</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2076589"/>
                  </a:ext>
                </a:extLst>
              </a:tr>
              <a:tr h="158689">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2</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a:solidFill>
                            <a:sysClr val="windowText" lastClr="000000"/>
                          </a:solidFill>
                          <a:effectLst/>
                          <a:latin typeface="Comic Sans MS" panose="030F0702030302020204" pitchFamily="66" charset="0"/>
                        </a:rPr>
                        <a:t>Sawm</a:t>
                      </a:r>
                      <a:endParaRPr lang="en-GB" sz="400" b="1">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Fasting during Ramadan</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450426"/>
                  </a:ext>
                </a:extLst>
              </a:tr>
              <a:tr h="158689">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3</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a:solidFill>
                            <a:sysClr val="windowText" lastClr="000000"/>
                          </a:solidFill>
                          <a:effectLst/>
                          <a:latin typeface="Comic Sans MS" panose="030F0702030302020204" pitchFamily="66" charset="0"/>
                        </a:rPr>
                        <a:t>Hajj</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Pilgrimage to Mecca</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4737531"/>
                  </a:ext>
                </a:extLst>
              </a:tr>
              <a:tr h="158689">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4</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Zakah</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Alms given</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841565"/>
                  </a:ext>
                </a:extLst>
              </a:tr>
              <a:tr h="292963">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5</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Khums</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Tax set at 20% for causes decided by Shia leaders</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7354938"/>
                  </a:ext>
                </a:extLst>
              </a:tr>
              <a:tr h="166177">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6</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a:solidFill>
                            <a:sysClr val="windowText" lastClr="000000"/>
                          </a:solidFill>
                          <a:effectLst/>
                          <a:latin typeface="Comic Sans MS" panose="030F0702030302020204" pitchFamily="66" charset="0"/>
                        </a:rPr>
                        <a:t>Jihad</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Striving in the way of Allah</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7395233"/>
                  </a:ext>
                </a:extLst>
              </a:tr>
              <a:tr h="158689">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7</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Amrbil</a:t>
                      </a:r>
                      <a:r>
                        <a:rPr lang="en-GB" sz="400" b="1" dirty="0">
                          <a:solidFill>
                            <a:sysClr val="windowText" lastClr="000000"/>
                          </a:solidFill>
                          <a:effectLst/>
                          <a:latin typeface="Comic Sans MS" panose="030F0702030302020204" pitchFamily="66" charset="0"/>
                        </a:rPr>
                        <a:t> </a:t>
                      </a:r>
                      <a:r>
                        <a:rPr lang="en-GB" sz="400" b="1" dirty="0" err="1">
                          <a:solidFill>
                            <a:sysClr val="windowText" lastClr="000000"/>
                          </a:solidFill>
                          <a:effectLst/>
                          <a:latin typeface="Comic Sans MS" panose="030F0702030302020204" pitchFamily="66" charset="0"/>
                        </a:rPr>
                        <a:t>ma’roof</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Encouraging good actions</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984716"/>
                  </a:ext>
                </a:extLst>
              </a:tr>
              <a:tr h="166177">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8</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Nahi</a:t>
                      </a:r>
                      <a:r>
                        <a:rPr lang="en-GB" sz="400" b="1" dirty="0">
                          <a:solidFill>
                            <a:sysClr val="windowText" lastClr="000000"/>
                          </a:solidFill>
                          <a:effectLst/>
                          <a:latin typeface="Comic Sans MS" panose="030F0702030302020204" pitchFamily="66" charset="0"/>
                        </a:rPr>
                        <a:t> </a:t>
                      </a:r>
                      <a:r>
                        <a:rPr lang="en-GB" sz="400" b="1" dirty="0" err="1">
                          <a:solidFill>
                            <a:sysClr val="windowText" lastClr="000000"/>
                          </a:solidFill>
                          <a:effectLst/>
                          <a:latin typeface="Comic Sans MS" panose="030F0702030302020204" pitchFamily="66" charset="0"/>
                        </a:rPr>
                        <a:t>anil</a:t>
                      </a:r>
                      <a:r>
                        <a:rPr lang="en-GB" sz="400" b="1" dirty="0">
                          <a:solidFill>
                            <a:sysClr val="windowText" lastClr="000000"/>
                          </a:solidFill>
                          <a:effectLst/>
                          <a:latin typeface="Comic Sans MS" panose="030F0702030302020204" pitchFamily="66" charset="0"/>
                        </a:rPr>
                        <a:t> </a:t>
                      </a:r>
                      <a:r>
                        <a:rPr lang="en-GB" sz="400" b="1" dirty="0" err="1">
                          <a:solidFill>
                            <a:sysClr val="windowText" lastClr="000000"/>
                          </a:solidFill>
                          <a:effectLst/>
                          <a:latin typeface="Comic Sans MS" panose="030F0702030302020204" pitchFamily="66" charset="0"/>
                        </a:rPr>
                        <a:t>munkar</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Discouraging evil actions</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509102"/>
                  </a:ext>
                </a:extLst>
              </a:tr>
              <a:tr h="377488">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9</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Tawalla</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Association with good people eg those who follow the ahl al -bayt</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771919"/>
                  </a:ext>
                </a:extLst>
              </a:tr>
              <a:tr h="166177">
                <a:tc>
                  <a:txBody>
                    <a:bodyPr/>
                    <a:lstStyle/>
                    <a:p>
                      <a:pPr algn="ctr">
                        <a:lnSpc>
                          <a:spcPct val="115000"/>
                        </a:lnSpc>
                        <a:spcAft>
                          <a:spcPts val="0"/>
                        </a:spcAft>
                      </a:pPr>
                      <a:r>
                        <a:rPr lang="en-GB" sz="400">
                          <a:solidFill>
                            <a:sysClr val="windowText" lastClr="000000"/>
                          </a:solidFill>
                          <a:effectLst/>
                          <a:latin typeface="Comic Sans MS" panose="030F0702030302020204" pitchFamily="66" charset="0"/>
                        </a:rPr>
                        <a:t>10</a:t>
                      </a:r>
                      <a:endParaRPr lang="en-GB" sz="40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b="1" dirty="0" err="1">
                          <a:solidFill>
                            <a:sysClr val="windowText" lastClr="000000"/>
                          </a:solidFill>
                          <a:effectLst/>
                          <a:latin typeface="Comic Sans MS" panose="030F0702030302020204" pitchFamily="66" charset="0"/>
                        </a:rPr>
                        <a:t>Tabarra</a:t>
                      </a:r>
                      <a:endParaRPr lang="en-GB" sz="400" b="1"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400" dirty="0">
                          <a:solidFill>
                            <a:sysClr val="windowText" lastClr="000000"/>
                          </a:solidFill>
                          <a:effectLst/>
                          <a:latin typeface="Comic Sans MS" panose="030F0702030302020204" pitchFamily="66" charset="0"/>
                        </a:rPr>
                        <a:t>Dissociation with evil people</a:t>
                      </a:r>
                      <a:endParaRPr lang="en-GB" sz="400" dirty="0">
                        <a:solidFill>
                          <a:sysClr val="windowText" lastClr="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9616" marR="49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197638"/>
                  </a:ext>
                </a:extLst>
              </a:tr>
            </a:tbl>
          </a:graphicData>
        </a:graphic>
      </p:graphicFrame>
      <p:sp>
        <p:nvSpPr>
          <p:cNvPr id="6" name="TextBox 5">
            <a:extLst>
              <a:ext uri="{FF2B5EF4-FFF2-40B4-BE49-F238E27FC236}">
                <a16:creationId xmlns:a16="http://schemas.microsoft.com/office/drawing/2014/main" id="{40A44B23-C332-4C44-9C97-006B5177BDE3}"/>
              </a:ext>
            </a:extLst>
          </p:cNvPr>
          <p:cNvSpPr txBox="1"/>
          <p:nvPr/>
        </p:nvSpPr>
        <p:spPr>
          <a:xfrm>
            <a:off x="1959428" y="0"/>
            <a:ext cx="1793967" cy="3831818"/>
          </a:xfrm>
          <a:prstGeom prst="rect">
            <a:avLst/>
          </a:prstGeom>
          <a:noFill/>
          <a:ln w="38100">
            <a:solidFill>
              <a:schemeClr val="accent1"/>
            </a:solidFill>
          </a:ln>
        </p:spPr>
        <p:txBody>
          <a:bodyPr wrap="square" rtlCol="0">
            <a:spAutoFit/>
          </a:bodyPr>
          <a:lstStyle/>
          <a:p>
            <a:r>
              <a:rPr lang="en-GB" sz="800" b="1" u="sng" dirty="0">
                <a:latin typeface="Comic Sans MS" panose="030F0702030302020204" pitchFamily="66" charset="0"/>
              </a:rPr>
              <a:t>Shahadah – 1</a:t>
            </a:r>
            <a:r>
              <a:rPr lang="en-GB" sz="800" b="1" u="sng" baseline="30000" dirty="0">
                <a:latin typeface="Comic Sans MS" panose="030F0702030302020204" pitchFamily="66" charset="0"/>
              </a:rPr>
              <a:t>st</a:t>
            </a:r>
            <a:r>
              <a:rPr lang="en-GB" sz="800" b="1" u="sng" dirty="0">
                <a:latin typeface="Comic Sans MS" panose="030F0702030302020204" pitchFamily="66" charset="0"/>
              </a:rPr>
              <a:t> Pillar</a:t>
            </a:r>
          </a:p>
          <a:p>
            <a:endParaRPr lang="en-GB" sz="500" b="1" u="sng" dirty="0">
              <a:latin typeface="Comic Sans MS" panose="030F0702030302020204" pitchFamily="66" charset="0"/>
            </a:endParaRPr>
          </a:p>
          <a:p>
            <a:r>
              <a:rPr lang="en-GB" sz="500" dirty="0">
                <a:latin typeface="Comic Sans MS" panose="030F0702030302020204" pitchFamily="66" charset="0"/>
              </a:rPr>
              <a:t>‘There is no God but Allah and Muhammad is the Prophet of Allah’</a:t>
            </a:r>
          </a:p>
          <a:p>
            <a:endParaRPr lang="en-GB" sz="500" dirty="0">
              <a:latin typeface="Comic Sans MS" panose="030F0702030302020204" pitchFamily="66" charset="0"/>
            </a:endParaRPr>
          </a:p>
          <a:p>
            <a:r>
              <a:rPr lang="en-GB" sz="500" dirty="0">
                <a:latin typeface="Comic Sans MS" panose="030F0702030302020204" pitchFamily="66" charset="0"/>
              </a:rPr>
              <a:t>Shahadah means ‘to observe, witness, testify’, The first part shows the belief of Tawhid, that there is only one God. The second element shows the belief in Risalah. It confirms Muhammad’s humanity and that he was a servant of Allah.</a:t>
            </a:r>
          </a:p>
          <a:p>
            <a:endParaRPr lang="en-GB" sz="500" dirty="0">
              <a:latin typeface="Comic Sans MS" panose="030F0702030302020204" pitchFamily="66" charset="0"/>
            </a:endParaRPr>
          </a:p>
          <a:p>
            <a:r>
              <a:rPr lang="en-GB" sz="500" dirty="0">
                <a:latin typeface="Comic Sans MS" panose="030F0702030302020204" pitchFamily="66" charset="0"/>
              </a:rPr>
              <a:t> Faithful Muslims will repeat this statement thousands of times during their lifetime. In particular they will:</a:t>
            </a:r>
          </a:p>
          <a:p>
            <a:r>
              <a:rPr lang="en-GB" sz="500" dirty="0">
                <a:latin typeface="Comic Sans MS" panose="030F0702030302020204" pitchFamily="66" charset="0"/>
              </a:rPr>
              <a:t>- Repeat it several times each day in between getting up in the morning and going to bed at night</a:t>
            </a:r>
          </a:p>
          <a:p>
            <a:r>
              <a:rPr lang="en-GB" sz="500" dirty="0">
                <a:latin typeface="Comic Sans MS" panose="030F0702030302020204" pitchFamily="66" charset="0"/>
              </a:rPr>
              <a:t>- Whisper it into the ear of their new-born baby</a:t>
            </a:r>
          </a:p>
          <a:p>
            <a:r>
              <a:rPr lang="en-GB" sz="500" dirty="0">
                <a:latin typeface="Comic Sans MS" panose="030F0702030302020204" pitchFamily="66" charset="0"/>
              </a:rPr>
              <a:t>- Teach it as a matter of urgency to each of their children</a:t>
            </a:r>
          </a:p>
          <a:p>
            <a:r>
              <a:rPr lang="en-GB" sz="500" dirty="0">
                <a:latin typeface="Comic Sans MS" panose="030F0702030302020204" pitchFamily="66" charset="0"/>
              </a:rPr>
              <a:t>- Hope and pray that it will be the last words to cross their lips before they die</a:t>
            </a:r>
          </a:p>
          <a:p>
            <a:r>
              <a:rPr lang="en-GB" sz="500" dirty="0">
                <a:latin typeface="Comic Sans MS" panose="030F0702030302020204" pitchFamily="66" charset="0"/>
              </a:rPr>
              <a:t>- When someone reverts to Islam</a:t>
            </a:r>
          </a:p>
          <a:p>
            <a:endParaRPr lang="en-GB" sz="500" dirty="0">
              <a:latin typeface="Comic Sans MS" panose="030F0702030302020204" pitchFamily="66" charset="0"/>
            </a:endParaRPr>
          </a:p>
          <a:p>
            <a:r>
              <a:rPr lang="en-GB" sz="600" b="1" dirty="0">
                <a:latin typeface="Comic Sans MS" panose="030F0702030302020204" pitchFamily="66" charset="0"/>
              </a:rPr>
              <a:t>The Shahadah is important because….</a:t>
            </a:r>
            <a:endParaRPr lang="en-GB" sz="500" dirty="0">
              <a:latin typeface="Comic Sans MS" panose="030F0702030302020204" pitchFamily="66" charset="0"/>
            </a:endParaRPr>
          </a:p>
          <a:p>
            <a:r>
              <a:rPr lang="en-GB" sz="500" dirty="0">
                <a:latin typeface="Comic Sans MS" panose="030F0702030302020204" pitchFamily="66" charset="0"/>
              </a:rPr>
              <a:t>- It’s a promise that they have made and so reminds Muslims of the commitment they have made of Islam.</a:t>
            </a:r>
          </a:p>
          <a:p>
            <a:r>
              <a:rPr lang="en-GB" sz="500" dirty="0">
                <a:latin typeface="Comic Sans MS" panose="030F0702030302020204" pitchFamily="66" charset="0"/>
              </a:rPr>
              <a:t>- There are no ceremonies like baptism or confirmation in Islam. All a revert needs to do is recite the Shahadah in front of Muslim witnesses to be a Muslim</a:t>
            </a:r>
          </a:p>
          <a:p>
            <a:r>
              <a:rPr lang="en-GB" sz="500" dirty="0">
                <a:latin typeface="Comic Sans MS" panose="030F0702030302020204" pitchFamily="66" charset="0"/>
              </a:rPr>
              <a:t>- It highlights the belief that Allah and Muhammad must come before anything else in their lives.</a:t>
            </a:r>
          </a:p>
          <a:p>
            <a:r>
              <a:rPr lang="en-GB" sz="500" dirty="0">
                <a:latin typeface="Comic Sans MS" panose="030F0702030302020204" pitchFamily="66" charset="0"/>
              </a:rPr>
              <a:t>- Shows that Islam rejects Christian beliefs about Jesus being the Son of God - Muhammad is nothing more than a prophet</a:t>
            </a:r>
          </a:p>
          <a:p>
            <a:endParaRPr lang="en-GB" sz="500" dirty="0">
              <a:latin typeface="Comic Sans MS" panose="030F0702030302020204" pitchFamily="66" charset="0"/>
            </a:endParaRPr>
          </a:p>
          <a:p>
            <a:r>
              <a:rPr lang="en-GB" sz="600" b="1" u="sng" dirty="0">
                <a:latin typeface="Comic Sans MS" panose="030F0702030302020204" pitchFamily="66" charset="0"/>
              </a:rPr>
              <a:t>Shahadah in Shi’a Islam</a:t>
            </a:r>
          </a:p>
          <a:p>
            <a:endParaRPr lang="en-GB" sz="500" dirty="0">
              <a:latin typeface="Comic Sans MS" panose="030F0702030302020204" pitchFamily="66" charset="0"/>
            </a:endParaRPr>
          </a:p>
          <a:p>
            <a:r>
              <a:rPr lang="en-GB" sz="500" dirty="0">
                <a:latin typeface="Comic Sans MS" panose="030F0702030302020204" pitchFamily="66" charset="0"/>
              </a:rPr>
              <a:t>Just like in Sunni Islam, Shi’a Muslims recite the Shahadah in Arabic to revert to Islam. However there are two important differences:</a:t>
            </a:r>
          </a:p>
          <a:p>
            <a:r>
              <a:rPr lang="en-GB" sz="500" dirty="0">
                <a:latin typeface="Comic Sans MS" panose="030F0702030302020204" pitchFamily="66" charset="0"/>
              </a:rPr>
              <a:t>- Shi’as add “And I bear witness that Ali is a friend of Muhammad” at the end of the Shahadah to show their belief that Ali is the leader of the believers along with God and Muhammad. </a:t>
            </a:r>
          </a:p>
          <a:p>
            <a:r>
              <a:rPr lang="en-GB" sz="500" dirty="0">
                <a:latin typeface="Comic Sans MS" panose="030F0702030302020204" pitchFamily="66" charset="0"/>
              </a:rPr>
              <a:t>- Shahadah is not one of the Ten Obligatory Acts for Shi’as, whereas it is the first of the five pillars for Sunnis. </a:t>
            </a:r>
          </a:p>
        </p:txBody>
      </p:sp>
      <p:pic>
        <p:nvPicPr>
          <p:cNvPr id="7" name="Picture 6">
            <a:extLst>
              <a:ext uri="{FF2B5EF4-FFF2-40B4-BE49-F238E27FC236}">
                <a16:creationId xmlns:a16="http://schemas.microsoft.com/office/drawing/2014/main" id="{782020BA-DB4A-4FFE-BE5A-BF82C50976DC}"/>
              </a:ext>
            </a:extLst>
          </p:cNvPr>
          <p:cNvPicPr>
            <a:picLocks noChangeAspect="1"/>
          </p:cNvPicPr>
          <p:nvPr/>
        </p:nvPicPr>
        <p:blipFill>
          <a:blip r:embed="rId2"/>
          <a:stretch>
            <a:fillRect/>
          </a:stretch>
        </p:blipFill>
        <p:spPr>
          <a:xfrm>
            <a:off x="3156382" y="23300"/>
            <a:ext cx="527345" cy="203355"/>
          </a:xfrm>
          <a:prstGeom prst="rect">
            <a:avLst/>
          </a:prstGeom>
        </p:spPr>
      </p:pic>
      <p:sp>
        <p:nvSpPr>
          <p:cNvPr id="8" name="TextBox 7">
            <a:extLst>
              <a:ext uri="{FF2B5EF4-FFF2-40B4-BE49-F238E27FC236}">
                <a16:creationId xmlns:a16="http://schemas.microsoft.com/office/drawing/2014/main" id="{52499B5D-6493-4C9B-A10E-1FFD589286D7}"/>
              </a:ext>
            </a:extLst>
          </p:cNvPr>
          <p:cNvSpPr txBox="1"/>
          <p:nvPr/>
        </p:nvSpPr>
        <p:spPr>
          <a:xfrm>
            <a:off x="3831773" y="0"/>
            <a:ext cx="2064591" cy="4893647"/>
          </a:xfrm>
          <a:prstGeom prst="rect">
            <a:avLst/>
          </a:prstGeom>
          <a:noFill/>
        </p:spPr>
        <p:txBody>
          <a:bodyPr wrap="square" rtlCol="0">
            <a:spAutoFit/>
          </a:bodyPr>
          <a:lstStyle/>
          <a:p>
            <a:r>
              <a:rPr lang="en-GB" sz="800" b="1" u="sng" dirty="0">
                <a:latin typeface="Comic Sans MS" panose="030F0702030302020204" pitchFamily="66" charset="0"/>
              </a:rPr>
              <a:t>Salah – 2</a:t>
            </a:r>
            <a:r>
              <a:rPr lang="en-GB" sz="800" b="1" u="sng" baseline="30000" dirty="0">
                <a:latin typeface="Comic Sans MS" panose="030F0702030302020204" pitchFamily="66" charset="0"/>
              </a:rPr>
              <a:t>nd</a:t>
            </a:r>
            <a:r>
              <a:rPr lang="en-GB" sz="800" b="1" u="sng" dirty="0">
                <a:latin typeface="Comic Sans MS" panose="030F0702030302020204" pitchFamily="66" charset="0"/>
              </a:rPr>
              <a:t> pillar</a:t>
            </a:r>
          </a:p>
          <a:p>
            <a:endParaRPr lang="en-GB" sz="500" b="1" u="sng" dirty="0">
              <a:latin typeface="Comic Sans MS" panose="030F0702030302020204" pitchFamily="66" charset="0"/>
            </a:endParaRPr>
          </a:p>
          <a:p>
            <a:r>
              <a:rPr lang="en-GB" sz="600" b="1" dirty="0">
                <a:latin typeface="Comic Sans MS" panose="030F0702030302020204" pitchFamily="66" charset="0"/>
              </a:rPr>
              <a:t>History of Salah</a:t>
            </a:r>
          </a:p>
          <a:p>
            <a:r>
              <a:rPr lang="en-GB" sz="500" dirty="0">
                <a:latin typeface="Comic Sans MS" panose="030F0702030302020204" pitchFamily="66" charset="0"/>
              </a:rPr>
              <a:t>Salah is the five times a day ritual prayer of Islam. Salah as it is known today began with Muhammad. According to the Muslim biographies, Muhammad began a system of morning and evening prayers. By 628CE the ritual prayer of salah was established at five times a day, with Muhammad indicating how to perform the ritual on the basis of revelations as recorded in the Qur’an.</a:t>
            </a:r>
          </a:p>
          <a:p>
            <a:endParaRPr lang="en-GB" sz="500" dirty="0">
              <a:latin typeface="Comic Sans MS" panose="030F0702030302020204" pitchFamily="66" charset="0"/>
            </a:endParaRPr>
          </a:p>
          <a:p>
            <a:r>
              <a:rPr lang="en-GB" sz="500" dirty="0">
                <a:latin typeface="Comic Sans MS" panose="030F0702030302020204" pitchFamily="66" charset="0"/>
              </a:rPr>
              <a:t>‘Set up regular prayers; for such prayers are enjoined on believers at stated times (Surah 4:103)</a:t>
            </a:r>
          </a:p>
          <a:p>
            <a:endParaRPr lang="en-GB" sz="500" dirty="0">
              <a:latin typeface="Comic Sans MS" panose="030F0702030302020204" pitchFamily="66" charset="0"/>
            </a:endParaRPr>
          </a:p>
          <a:p>
            <a:r>
              <a:rPr lang="en-GB" sz="500" b="1" dirty="0">
                <a:latin typeface="Comic Sans MS" panose="030F0702030302020204" pitchFamily="66" charset="0"/>
              </a:rPr>
              <a:t>Prayer times: </a:t>
            </a:r>
            <a:r>
              <a:rPr lang="en-GB" sz="500" dirty="0">
                <a:latin typeface="Comic Sans MS" panose="030F0702030302020204" pitchFamily="66" charset="0"/>
              </a:rPr>
              <a:t>To follow the second pillar of Islam (salah), Sunni Muslims are required to pray 5 times a day. The prayers take place at set times, and they are worked out from the times of sunrise to sunset. This means that they will change slightly each day. </a:t>
            </a: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r>
              <a:rPr lang="en-GB" sz="500" b="1" dirty="0">
                <a:latin typeface="Comic Sans MS" panose="030F0702030302020204" pitchFamily="66" charset="0"/>
              </a:rPr>
              <a:t>Wudu</a:t>
            </a:r>
            <a:r>
              <a:rPr lang="en-GB" sz="500" dirty="0">
                <a:latin typeface="Comic Sans MS" panose="030F0702030302020204" pitchFamily="66" charset="0"/>
              </a:rPr>
              <a:t>: It is important that Muslims are spiritually clean before they pray. This is achieved by ritual washing. Mosques have two special rooms for washing, one for men and one for women.</a:t>
            </a: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endParaRPr lang="en-GB" sz="500" dirty="0">
              <a:latin typeface="Comic Sans MS" panose="030F0702030302020204" pitchFamily="66" charset="0"/>
            </a:endParaRPr>
          </a:p>
          <a:p>
            <a:r>
              <a:rPr lang="en-GB" sz="500" b="1" dirty="0">
                <a:latin typeface="Comic Sans MS" panose="030F0702030302020204" pitchFamily="66" charset="0"/>
              </a:rPr>
              <a:t>Direction</a:t>
            </a:r>
            <a:r>
              <a:rPr lang="en-GB" sz="500" dirty="0">
                <a:latin typeface="Comic Sans MS" panose="030F0702030302020204" pitchFamily="66" charset="0"/>
              </a:rPr>
              <a:t>: All mosques have a mihrab, this is a semi-circular niche built into the qibla wall. This shows the exact direction or Makkah from the mosque. Muslims face this in order to pray. </a:t>
            </a:r>
          </a:p>
          <a:p>
            <a:endParaRPr lang="en-GB" sz="500" dirty="0">
              <a:latin typeface="Comic Sans MS" panose="030F0702030302020204" pitchFamily="66" charset="0"/>
            </a:endParaRPr>
          </a:p>
          <a:p>
            <a:r>
              <a:rPr lang="en-GB" sz="500" b="1" dirty="0">
                <a:latin typeface="Comic Sans MS" panose="030F0702030302020204" pitchFamily="66" charset="0"/>
              </a:rPr>
              <a:t>In the mosque</a:t>
            </a:r>
            <a:r>
              <a:rPr lang="en-GB" sz="500" dirty="0">
                <a:latin typeface="Comic Sans MS" panose="030F0702030302020204" pitchFamily="66" charset="0"/>
              </a:rPr>
              <a:t>: Prayers are led by an Imam, who is positioned                at the front of the congregation. Men and women pray in separate spaces. The voice of the imam is often broadcast in the women’s prayer room at the same time, so that he can lead their prayers along with the men’s. </a:t>
            </a:r>
          </a:p>
          <a:p>
            <a:endParaRPr lang="en-GB" sz="500" dirty="0">
              <a:latin typeface="Comic Sans MS" panose="030F0702030302020204" pitchFamily="66" charset="0"/>
            </a:endParaRPr>
          </a:p>
          <a:p>
            <a:endParaRPr lang="en-GB" sz="500" b="1" dirty="0">
              <a:latin typeface="Comic Sans MS" panose="030F0702030302020204" pitchFamily="66" charset="0"/>
            </a:endParaRPr>
          </a:p>
          <a:p>
            <a:endParaRPr lang="en-GB" sz="500" b="1" dirty="0">
              <a:latin typeface="Comic Sans MS" panose="030F0702030302020204" pitchFamily="66" charset="0"/>
            </a:endParaRPr>
          </a:p>
          <a:p>
            <a:endParaRPr lang="en-GB" sz="5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600" b="1" dirty="0">
              <a:latin typeface="Comic Sans MS" panose="030F0702030302020204" pitchFamily="66" charset="0"/>
            </a:endParaRPr>
          </a:p>
          <a:p>
            <a:endParaRPr lang="en-GB" sz="500" dirty="0">
              <a:latin typeface="Comic Sans MS" panose="030F0702030302020204" pitchFamily="66" charset="0"/>
            </a:endParaRPr>
          </a:p>
        </p:txBody>
      </p:sp>
      <p:pic>
        <p:nvPicPr>
          <p:cNvPr id="10" name="Picture 9" descr="3. Salah - teaching buddy (1) [Protected View] - PowerPoint">
            <a:extLst>
              <a:ext uri="{FF2B5EF4-FFF2-40B4-BE49-F238E27FC236}">
                <a16:creationId xmlns:a16="http://schemas.microsoft.com/office/drawing/2014/main" id="{DF3DC637-BF96-4F29-A1C9-867C15D62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52" t="46829" r="13694" b="11793"/>
          <a:stretch/>
        </p:blipFill>
        <p:spPr>
          <a:xfrm>
            <a:off x="3901116" y="1566407"/>
            <a:ext cx="1946650" cy="880416"/>
          </a:xfrm>
          <a:prstGeom prst="rect">
            <a:avLst/>
          </a:prstGeom>
        </p:spPr>
      </p:pic>
      <p:sp>
        <p:nvSpPr>
          <p:cNvPr id="12" name="TextBox 11">
            <a:extLst>
              <a:ext uri="{FF2B5EF4-FFF2-40B4-BE49-F238E27FC236}">
                <a16:creationId xmlns:a16="http://schemas.microsoft.com/office/drawing/2014/main" id="{03FF8ACA-D0CF-4D75-BACB-C9CB87E1D082}"/>
              </a:ext>
            </a:extLst>
          </p:cNvPr>
          <p:cNvSpPr txBox="1"/>
          <p:nvPr/>
        </p:nvSpPr>
        <p:spPr>
          <a:xfrm>
            <a:off x="3913729" y="2792064"/>
            <a:ext cx="1864163" cy="276999"/>
          </a:xfrm>
          <a:prstGeom prst="rect">
            <a:avLst/>
          </a:prstGeom>
          <a:solidFill>
            <a:srgbClr val="FFFF00"/>
          </a:solidFill>
          <a:ln>
            <a:solidFill>
              <a:schemeClr val="tx1"/>
            </a:solidFill>
          </a:ln>
        </p:spPr>
        <p:txBody>
          <a:bodyPr wrap="square" rtlCol="0">
            <a:spAutoFit/>
          </a:bodyPr>
          <a:lstStyle/>
          <a:p>
            <a:pPr algn="ctr"/>
            <a:r>
              <a:rPr lang="en-GB" sz="400" i="1" dirty="0">
                <a:latin typeface="Comic Sans MS" panose="030F0702030302020204" pitchFamily="66" charset="0"/>
              </a:rPr>
              <a:t>“You who believe, when you are about to pray, wash your faces and your hands up to the elbows, wipe your heads wash your feet up to the ankles and, if required was your whole body.” </a:t>
            </a:r>
            <a:r>
              <a:rPr lang="en-GB" sz="400" dirty="0">
                <a:latin typeface="Comic Sans MS" panose="030F0702030302020204" pitchFamily="66" charset="0"/>
              </a:rPr>
              <a:t>Qur’an 5:6</a:t>
            </a:r>
          </a:p>
        </p:txBody>
      </p:sp>
      <p:pic>
        <p:nvPicPr>
          <p:cNvPr id="14" name="Picture 13">
            <a:extLst>
              <a:ext uri="{FF2B5EF4-FFF2-40B4-BE49-F238E27FC236}">
                <a16:creationId xmlns:a16="http://schemas.microsoft.com/office/drawing/2014/main" id="{0F181456-3A43-45DC-9FCE-FA550C4BECF2}"/>
              </a:ext>
            </a:extLst>
          </p:cNvPr>
          <p:cNvPicPr>
            <a:picLocks noChangeAspect="1"/>
          </p:cNvPicPr>
          <p:nvPr/>
        </p:nvPicPr>
        <p:blipFill>
          <a:blip r:embed="rId4"/>
          <a:stretch>
            <a:fillRect/>
          </a:stretch>
        </p:blipFill>
        <p:spPr>
          <a:xfrm>
            <a:off x="5777892" y="3402688"/>
            <a:ext cx="196850" cy="196850"/>
          </a:xfrm>
          <a:prstGeom prst="rect">
            <a:avLst/>
          </a:prstGeom>
        </p:spPr>
      </p:pic>
      <p:sp>
        <p:nvSpPr>
          <p:cNvPr id="15" name="Rectangle 14">
            <a:extLst>
              <a:ext uri="{FF2B5EF4-FFF2-40B4-BE49-F238E27FC236}">
                <a16:creationId xmlns:a16="http://schemas.microsoft.com/office/drawing/2014/main" id="{F6CDBCF7-A8B0-4E5D-8C7A-6706FF783D93}"/>
              </a:ext>
            </a:extLst>
          </p:cNvPr>
          <p:cNvSpPr/>
          <p:nvPr/>
        </p:nvSpPr>
        <p:spPr>
          <a:xfrm>
            <a:off x="5917109" y="23300"/>
            <a:ext cx="2544321" cy="3416320"/>
          </a:xfrm>
          <a:prstGeom prst="rect">
            <a:avLst/>
          </a:prstGeom>
        </p:spPr>
        <p:txBody>
          <a:bodyPr wrap="square">
            <a:spAutoFit/>
          </a:bodyPr>
          <a:lstStyle/>
          <a:p>
            <a:r>
              <a:rPr lang="en-GB" sz="500" b="1" dirty="0">
                <a:latin typeface="Comic Sans MS" panose="030F0702030302020204" pitchFamily="66" charset="0"/>
              </a:rPr>
              <a:t>Salah at home</a:t>
            </a:r>
            <a:r>
              <a:rPr lang="en-GB" sz="500" dirty="0">
                <a:latin typeface="Comic Sans MS" panose="030F0702030302020204" pitchFamily="66" charset="0"/>
              </a:rPr>
              <a:t>: Muslims are allowed to pray at home. They must perform wudu before prayer but they do not need a special room in their house to pray. Muslims will use a prayer mat, which they position so it is facing Makkah, in the same way as it would in a mosque. Muslims women can often find it useful to pray at home, especially if they have children to look after.</a:t>
            </a:r>
          </a:p>
          <a:p>
            <a:endParaRPr lang="en-GB" sz="500" dirty="0">
              <a:latin typeface="Comic Sans MS" panose="030F0702030302020204" pitchFamily="66" charset="0"/>
            </a:endParaRPr>
          </a:p>
          <a:p>
            <a:r>
              <a:rPr lang="en-GB" sz="500" b="1" dirty="0" err="1">
                <a:latin typeface="Comic Sans MS" panose="030F0702030302020204" pitchFamily="66" charset="0"/>
              </a:rPr>
              <a:t>Jummah</a:t>
            </a:r>
            <a:r>
              <a:rPr lang="en-GB" sz="500" b="1" dirty="0">
                <a:latin typeface="Comic Sans MS" panose="030F0702030302020204" pitchFamily="66" charset="0"/>
              </a:rPr>
              <a:t> prayer: </a:t>
            </a:r>
            <a:r>
              <a:rPr lang="en-GB" sz="500" dirty="0">
                <a:latin typeface="Comic Sans MS" panose="030F0702030302020204" pitchFamily="66" charset="0"/>
              </a:rPr>
              <a:t>The midday prayer every Friday is considered to be special, and it is called the  </a:t>
            </a:r>
            <a:r>
              <a:rPr lang="en-GB" sz="500" dirty="0" err="1">
                <a:latin typeface="Comic Sans MS" panose="030F0702030302020204" pitchFamily="66" charset="0"/>
              </a:rPr>
              <a:t>Jummah</a:t>
            </a:r>
            <a:r>
              <a:rPr lang="en-GB" sz="500" dirty="0">
                <a:latin typeface="Comic Sans MS" panose="030F0702030302020204" pitchFamily="66" charset="0"/>
              </a:rPr>
              <a:t> prayer. Once the prayer is complete, the                                                                     imam will deliver a sermon (</a:t>
            </a:r>
            <a:r>
              <a:rPr lang="en-GB" sz="500" dirty="0" err="1">
                <a:latin typeface="Comic Sans MS" panose="030F0702030302020204" pitchFamily="66" charset="0"/>
              </a:rPr>
              <a:t>Khutba</a:t>
            </a:r>
            <a:r>
              <a:rPr lang="en-GB" sz="500" dirty="0">
                <a:latin typeface="Comic Sans MS" panose="030F0702030302020204" pitchFamily="66" charset="0"/>
              </a:rPr>
              <a:t>) that reminds Muslims of their obligations and duties to God. Although Friday is not a day of rest, Muslims must                                                         leave their work or close their business in order to attend </a:t>
            </a:r>
            <a:r>
              <a:rPr lang="en-GB" sz="500" dirty="0" err="1">
                <a:latin typeface="Comic Sans MS" panose="030F0702030302020204" pitchFamily="66" charset="0"/>
              </a:rPr>
              <a:t>Jummah</a:t>
            </a:r>
            <a:r>
              <a:rPr lang="en-GB" sz="500" dirty="0">
                <a:latin typeface="Comic Sans MS" panose="030F0702030302020204" pitchFamily="66" charset="0"/>
              </a:rPr>
              <a:t> prayer, and then return to work afterwards. All male Muslims are expected to attend a mosque for this prayer, and woman may do so if they wish. </a:t>
            </a:r>
          </a:p>
          <a:p>
            <a:endParaRPr lang="en-GB" sz="500" dirty="0">
              <a:latin typeface="Comic Sans MS" panose="030F0702030302020204" pitchFamily="66" charset="0"/>
            </a:endParaRPr>
          </a:p>
          <a:p>
            <a:r>
              <a:rPr lang="en-GB" sz="500" b="1" dirty="0">
                <a:latin typeface="Comic Sans MS" panose="030F0702030302020204" pitchFamily="66" charset="0"/>
              </a:rPr>
              <a:t>The </a:t>
            </a:r>
            <a:r>
              <a:rPr lang="en-GB" sz="500" b="1" dirty="0" err="1">
                <a:latin typeface="Comic Sans MS" panose="030F0702030302020204" pitchFamily="66" charset="0"/>
              </a:rPr>
              <a:t>Rak’ah</a:t>
            </a:r>
            <a:r>
              <a:rPr lang="en-GB" sz="500" dirty="0">
                <a:latin typeface="Comic Sans MS" panose="030F0702030302020204" pitchFamily="66" charset="0"/>
              </a:rPr>
              <a:t>: The daily prayers are made up of a number of </a:t>
            </a:r>
            <a:r>
              <a:rPr lang="en-GB" sz="500" dirty="0" err="1">
                <a:latin typeface="Comic Sans MS" panose="030F0702030302020204" pitchFamily="66" charset="0"/>
              </a:rPr>
              <a:t>rak’ah</a:t>
            </a:r>
            <a:r>
              <a:rPr lang="en-GB" sz="500" dirty="0">
                <a:latin typeface="Comic Sans MS" panose="030F0702030302020204" pitchFamily="66" charset="0"/>
              </a:rPr>
              <a:t>, this is a set sequence of actions and recitations. </a:t>
            </a:r>
          </a:p>
          <a:p>
            <a:endParaRPr lang="en-GB" sz="500" dirty="0">
              <a:latin typeface="Comic Sans MS" panose="030F0702030302020204" pitchFamily="66" charset="0"/>
            </a:endParaRPr>
          </a:p>
          <a:p>
            <a:r>
              <a:rPr lang="en-GB" sz="500" b="1" dirty="0">
                <a:latin typeface="Comic Sans MS" panose="030F0702030302020204" pitchFamily="66" charset="0"/>
              </a:rPr>
              <a:t>Private prayer: </a:t>
            </a:r>
          </a:p>
          <a:p>
            <a:r>
              <a:rPr lang="en-GB" sz="500" dirty="0">
                <a:latin typeface="Comic Sans MS" panose="030F0702030302020204" pitchFamily="66" charset="0"/>
              </a:rPr>
              <a:t>- </a:t>
            </a:r>
            <a:r>
              <a:rPr lang="en-GB" sz="500" dirty="0" err="1">
                <a:latin typeface="Comic Sans MS" panose="030F0702030302020204" pitchFamily="66" charset="0"/>
              </a:rPr>
              <a:t>Du’a</a:t>
            </a:r>
            <a:r>
              <a:rPr lang="en-GB" sz="500" dirty="0">
                <a:latin typeface="Comic Sans MS" panose="030F0702030302020204" pitchFamily="66" charset="0"/>
              </a:rPr>
              <a:t> is not part of a formal or set prayer and can be offered at any time, place and be any length. </a:t>
            </a:r>
          </a:p>
          <a:p>
            <a:r>
              <a:rPr lang="en-GB" sz="500" dirty="0">
                <a:latin typeface="Comic Sans MS" panose="030F0702030302020204" pitchFamily="66" charset="0"/>
              </a:rPr>
              <a:t>- Recitation of the Qur’an. This is read aloud in a soft melodious manner to reach and touch the heart as a reminder of the words of Allah. The Qur’an can be read home, the mosque or anywhere else and Muslims will usually then reflect and meditate on its meaning. </a:t>
            </a:r>
          </a:p>
          <a:p>
            <a:r>
              <a:rPr lang="en-GB" sz="500" dirty="0">
                <a:latin typeface="Comic Sans MS" panose="030F0702030302020204" pitchFamily="66" charset="0"/>
              </a:rPr>
              <a:t>- </a:t>
            </a:r>
            <a:r>
              <a:rPr lang="en-GB" sz="500" dirty="0" err="1">
                <a:latin typeface="Comic Sans MS" panose="030F0702030302020204" pitchFamily="66" charset="0"/>
              </a:rPr>
              <a:t>Subhah</a:t>
            </a:r>
            <a:r>
              <a:rPr lang="en-GB" sz="500" dirty="0">
                <a:latin typeface="Comic Sans MS" panose="030F0702030302020204" pitchFamily="66" charset="0"/>
              </a:rPr>
              <a:t> (prayer beads) to utter forms of praise and glorification of Allah, to seek protection or forgiveness. Usually after each prayer Muslims remain seated and the </a:t>
            </a:r>
            <a:r>
              <a:rPr lang="en-GB" sz="500" dirty="0" err="1">
                <a:latin typeface="Comic Sans MS" panose="030F0702030302020204" pitchFamily="66" charset="0"/>
              </a:rPr>
              <a:t>subhah</a:t>
            </a:r>
            <a:r>
              <a:rPr lang="en-GB" sz="500" dirty="0">
                <a:latin typeface="Comic Sans MS" panose="030F0702030302020204" pitchFamily="66" charset="0"/>
              </a:rPr>
              <a:t> as an aid to say </a:t>
            </a:r>
            <a:r>
              <a:rPr lang="en-GB" sz="500" dirty="0" err="1">
                <a:latin typeface="Comic Sans MS" panose="030F0702030302020204" pitchFamily="66" charset="0"/>
              </a:rPr>
              <a:t>subhanallah</a:t>
            </a:r>
            <a:r>
              <a:rPr lang="en-GB" sz="500" dirty="0">
                <a:latin typeface="Comic Sans MS" panose="030F0702030302020204" pitchFamily="66" charset="0"/>
              </a:rPr>
              <a:t> (Glory be to Allah), Al-</a:t>
            </a:r>
            <a:r>
              <a:rPr lang="en-GB" sz="500" dirty="0" err="1">
                <a:latin typeface="Comic Sans MS" panose="030F0702030302020204" pitchFamily="66" charset="0"/>
              </a:rPr>
              <a:t>humduli</a:t>
            </a:r>
            <a:r>
              <a:rPr lang="en-GB" sz="500" dirty="0">
                <a:latin typeface="Comic Sans MS" panose="030F0702030302020204" pitchFamily="66" charset="0"/>
              </a:rPr>
              <a:t>-</a:t>
            </a:r>
            <a:r>
              <a:rPr lang="en-GB" sz="500" dirty="0" err="1">
                <a:latin typeface="Comic Sans MS" panose="030F0702030302020204" pitchFamily="66" charset="0"/>
              </a:rPr>
              <a:t>llah</a:t>
            </a:r>
            <a:r>
              <a:rPr lang="en-GB" sz="500" dirty="0">
                <a:latin typeface="Comic Sans MS" panose="030F0702030302020204" pitchFamily="66" charset="0"/>
              </a:rPr>
              <a:t> (Thanks be to Allah), and </a:t>
            </a:r>
            <a:r>
              <a:rPr lang="en-GB" sz="500" dirty="0" err="1">
                <a:latin typeface="Comic Sans MS" panose="030F0702030302020204" pitchFamily="66" charset="0"/>
              </a:rPr>
              <a:t>Allahu</a:t>
            </a:r>
            <a:r>
              <a:rPr lang="en-GB" sz="500" dirty="0">
                <a:latin typeface="Comic Sans MS" panose="030F0702030302020204" pitchFamily="66" charset="0"/>
              </a:rPr>
              <a:t> Akbar (God is great) 33 times each.</a:t>
            </a:r>
          </a:p>
          <a:p>
            <a:endParaRPr lang="en-GB" sz="400" dirty="0">
              <a:latin typeface="Comic Sans MS" panose="030F0702030302020204" pitchFamily="66" charset="0"/>
            </a:endParaRPr>
          </a:p>
          <a:p>
            <a:r>
              <a:rPr lang="en-GB" sz="600" b="1" dirty="0">
                <a:latin typeface="Comic Sans MS" panose="030F0702030302020204" pitchFamily="66" charset="0"/>
              </a:rPr>
              <a:t>Significance of salah</a:t>
            </a:r>
          </a:p>
          <a:p>
            <a:r>
              <a:rPr lang="en-GB" sz="500" dirty="0">
                <a:latin typeface="Comic Sans MS" panose="030F0702030302020204" pitchFamily="66" charset="0"/>
              </a:rPr>
              <a:t>- Prayer has its own importance as one of the Five Pillars. However, for Muslims it is more than that, it is what God has commanded them to do. Prayer creates a greater awareness of God, which in turn motivates them to do God’s will. </a:t>
            </a:r>
          </a:p>
          <a:p>
            <a:r>
              <a:rPr lang="en-GB" sz="500" dirty="0">
                <a:latin typeface="Comic Sans MS" panose="030F0702030302020204" pitchFamily="66" charset="0"/>
              </a:rPr>
              <a:t>- Prayer also unites Muslims worldwide because they all pray in the same way. A Muslim can go into any mosque anywhere in the world and be able to participate with fellow Muslims. In addition, reciting from the Qur’an during the prayers reminds Muslims of its importance. </a:t>
            </a:r>
          </a:p>
          <a:p>
            <a:r>
              <a:rPr lang="en-GB" sz="500" dirty="0">
                <a:latin typeface="Comic Sans MS" panose="030F0702030302020204" pitchFamily="66" charset="0"/>
              </a:rPr>
              <a:t>- The actions of bowing and prostrating remind them that God is greater and more important than they are. </a:t>
            </a:r>
          </a:p>
          <a:p>
            <a:endParaRPr lang="en-GB" sz="500" dirty="0">
              <a:latin typeface="Comic Sans MS" panose="030F0702030302020204" pitchFamily="66" charset="0"/>
            </a:endParaRPr>
          </a:p>
          <a:p>
            <a:endParaRPr lang="en-GB" sz="500" dirty="0">
              <a:latin typeface="Comic Sans MS" panose="030F0702030302020204" pitchFamily="66" charset="0"/>
            </a:endParaRPr>
          </a:p>
        </p:txBody>
      </p:sp>
      <p:pic>
        <p:nvPicPr>
          <p:cNvPr id="1032" name="Picture 8" descr="Image result for salah clipart">
            <a:extLst>
              <a:ext uri="{FF2B5EF4-FFF2-40B4-BE49-F238E27FC236}">
                <a16:creationId xmlns:a16="http://schemas.microsoft.com/office/drawing/2014/main" id="{289EFB09-2BE5-452D-A9CC-08950F3239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2240" y="23300"/>
            <a:ext cx="456331" cy="322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FE92EE7C-1CE5-4B81-9EDD-FA30B84910F5}"/>
              </a:ext>
            </a:extLst>
          </p:cNvPr>
          <p:cNvGraphicFramePr>
            <a:graphicFrameLocks noGrp="1"/>
          </p:cNvGraphicFramePr>
          <p:nvPr>
            <p:extLst>
              <p:ext uri="{D42A27DB-BD31-4B8C-83A1-F6EECF244321}">
                <p14:modId xmlns:p14="http://schemas.microsoft.com/office/powerpoint/2010/main" val="2875646739"/>
              </p:ext>
            </p:extLst>
          </p:nvPr>
        </p:nvGraphicFramePr>
        <p:xfrm>
          <a:off x="6049857" y="3152651"/>
          <a:ext cx="2278824" cy="609600"/>
        </p:xfrm>
        <a:graphic>
          <a:graphicData uri="http://schemas.openxmlformats.org/drawingml/2006/table">
            <a:tbl>
              <a:tblPr firstRow="1" bandRow="1">
                <a:tableStyleId>{5C22544A-7EE6-4342-B048-85BDC9FD1C3A}</a:tableStyleId>
              </a:tblPr>
              <a:tblGrid>
                <a:gridCol w="1139412">
                  <a:extLst>
                    <a:ext uri="{9D8B030D-6E8A-4147-A177-3AD203B41FA5}">
                      <a16:colId xmlns:a16="http://schemas.microsoft.com/office/drawing/2014/main" val="2191226553"/>
                    </a:ext>
                  </a:extLst>
                </a:gridCol>
                <a:gridCol w="1139412">
                  <a:extLst>
                    <a:ext uri="{9D8B030D-6E8A-4147-A177-3AD203B41FA5}">
                      <a16:colId xmlns:a16="http://schemas.microsoft.com/office/drawing/2014/main" val="3953990973"/>
                    </a:ext>
                  </a:extLst>
                </a:gridCol>
              </a:tblGrid>
              <a:tr h="0">
                <a:tc>
                  <a:txBody>
                    <a:bodyPr/>
                    <a:lstStyle/>
                    <a:p>
                      <a:pPr algn="ctr"/>
                      <a:r>
                        <a:rPr lang="en-GB" sz="400" dirty="0">
                          <a:solidFill>
                            <a:sysClr val="windowText" lastClr="000000"/>
                          </a:solidFill>
                          <a:latin typeface="Comic Sans MS" panose="030F0702030302020204" pitchFamily="66" charset="0"/>
                        </a:rPr>
                        <a:t>Similarities between Christian and Muslim 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 dirty="0">
                          <a:solidFill>
                            <a:sysClr val="windowText" lastClr="000000"/>
                          </a:solidFill>
                          <a:latin typeface="Comic Sans MS" panose="030F0702030302020204" pitchFamily="66" charset="0"/>
                        </a:rPr>
                        <a:t>Differences between Christian and Muslim worship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5315907"/>
                  </a:ext>
                </a:extLst>
              </a:tr>
              <a:tr h="261832">
                <a:tc>
                  <a:txBody>
                    <a:bodyPr/>
                    <a:lstStyle/>
                    <a:p>
                      <a:pPr rtl="0"/>
                      <a:r>
                        <a:rPr lang="en-GB" sz="400" b="0" i="0" u="none" strike="noStrike" kern="1200" dirty="0">
                          <a:solidFill>
                            <a:sysClr val="windowText" lastClr="000000"/>
                          </a:solidFill>
                          <a:effectLst/>
                          <a:latin typeface="Comic Sans MS" panose="030F0702030302020204" pitchFamily="66" charset="0"/>
                          <a:ea typeface="+mn-ea"/>
                          <a:cs typeface="+mn-cs"/>
                        </a:rPr>
                        <a:t>- Weekly worship includes a sermon</a:t>
                      </a:r>
                      <a:endParaRPr lang="en-GB" sz="400" b="0" dirty="0">
                        <a:solidFill>
                          <a:sysClr val="windowText" lastClr="000000"/>
                        </a:solidFill>
                        <a:effectLst/>
                        <a:latin typeface="Comic Sans MS" panose="030F0702030302020204" pitchFamily="66" charset="0"/>
                      </a:endParaRPr>
                    </a:p>
                    <a:p>
                      <a:pPr rtl="0"/>
                      <a:r>
                        <a:rPr lang="en-GB" sz="400" b="0" i="0" u="none" strike="noStrike" kern="1200" dirty="0">
                          <a:solidFill>
                            <a:sysClr val="windowText" lastClr="000000"/>
                          </a:solidFill>
                          <a:effectLst/>
                          <a:latin typeface="Comic Sans MS" panose="030F0702030302020204" pitchFamily="66" charset="0"/>
                          <a:ea typeface="+mn-ea"/>
                          <a:cs typeface="+mn-cs"/>
                        </a:rPr>
                        <a:t>- Worship involves the whole congregation saying a prayer</a:t>
                      </a:r>
                    </a:p>
                    <a:p>
                      <a:pPr rtl="0"/>
                      <a:r>
                        <a:rPr lang="en-GB" sz="400" dirty="0">
                          <a:solidFill>
                            <a:sysClr val="windowText" lastClr="000000"/>
                          </a:solidFill>
                          <a:latin typeface="Comic Sans MS" panose="030F0702030302020204" pitchFamily="66" charset="0"/>
                        </a:rPr>
                        <a:t>- Involve praying for the needs of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400" b="0" i="0" u="none" strike="noStrike" kern="1200" dirty="0">
                          <a:solidFill>
                            <a:sysClr val="windowText" lastClr="000000"/>
                          </a:solidFill>
                          <a:effectLst/>
                          <a:latin typeface="Comic Sans MS" panose="030F0702030302020204" pitchFamily="66" charset="0"/>
                          <a:ea typeface="+mn-ea"/>
                          <a:cs typeface="+mn-cs"/>
                        </a:rPr>
                        <a:t>- In Islam men and women worship separately</a:t>
                      </a:r>
                    </a:p>
                    <a:p>
                      <a:r>
                        <a:rPr lang="en-GB" sz="400" b="0" i="0" u="none" strike="noStrike" kern="1200" dirty="0">
                          <a:solidFill>
                            <a:sysClr val="windowText" lastClr="000000"/>
                          </a:solidFill>
                          <a:effectLst/>
                          <a:latin typeface="Comic Sans MS" panose="030F0702030302020204" pitchFamily="66" charset="0"/>
                          <a:ea typeface="+mn-ea"/>
                          <a:cs typeface="+mn-cs"/>
                        </a:rPr>
                        <a:t>- Face Makkah for worship</a:t>
                      </a:r>
                    </a:p>
                    <a:p>
                      <a:pPr rtl="0"/>
                      <a:r>
                        <a:rPr lang="en-GB" sz="400" b="0" i="0" u="none" strike="noStrike" kern="1200" dirty="0">
                          <a:solidFill>
                            <a:sysClr val="windowText" lastClr="000000"/>
                          </a:solidFill>
                          <a:effectLst/>
                          <a:latin typeface="Comic Sans MS" panose="030F0702030302020204" pitchFamily="66" charset="0"/>
                          <a:ea typeface="+mn-ea"/>
                          <a:cs typeface="+mn-cs"/>
                        </a:rPr>
                        <a:t>- Must perform wudu before worship. </a:t>
                      </a:r>
                      <a:endParaRPr lang="en-GB" sz="400" b="0" dirty="0">
                        <a:solidFill>
                          <a:sysClr val="windowText" lastClr="000000"/>
                        </a:solidFill>
                        <a:effectLst/>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5690614"/>
                  </a:ext>
                </a:extLst>
              </a:tr>
            </a:tbl>
          </a:graphicData>
        </a:graphic>
      </p:graphicFrame>
      <p:sp>
        <p:nvSpPr>
          <p:cNvPr id="18" name="Rectangle 17">
            <a:extLst>
              <a:ext uri="{FF2B5EF4-FFF2-40B4-BE49-F238E27FC236}">
                <a16:creationId xmlns:a16="http://schemas.microsoft.com/office/drawing/2014/main" id="{B7F6944E-6160-450C-BBAD-C313F2A31837}"/>
              </a:ext>
            </a:extLst>
          </p:cNvPr>
          <p:cNvSpPr/>
          <p:nvPr/>
        </p:nvSpPr>
        <p:spPr>
          <a:xfrm>
            <a:off x="3831773" y="0"/>
            <a:ext cx="4606834" cy="383181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6F68082-1B02-49B4-9358-93A5FD690DFD}"/>
              </a:ext>
            </a:extLst>
          </p:cNvPr>
          <p:cNvSpPr txBox="1"/>
          <p:nvPr/>
        </p:nvSpPr>
        <p:spPr>
          <a:xfrm>
            <a:off x="8516985" y="0"/>
            <a:ext cx="3675015" cy="4524315"/>
          </a:xfrm>
          <a:prstGeom prst="rect">
            <a:avLst/>
          </a:prstGeom>
          <a:noFill/>
          <a:ln w="38100">
            <a:solidFill>
              <a:srgbClr val="FFC000"/>
            </a:solidFill>
          </a:ln>
        </p:spPr>
        <p:txBody>
          <a:bodyPr wrap="square" rtlCol="0">
            <a:spAutoFit/>
          </a:bodyPr>
          <a:lstStyle/>
          <a:p>
            <a:r>
              <a:rPr lang="en-GB" sz="800" b="1" u="sng" dirty="0">
                <a:latin typeface="Comic Sans MS" panose="030F0702030302020204" pitchFamily="66" charset="0"/>
              </a:rPr>
              <a:t>Sawm – 3</a:t>
            </a:r>
            <a:r>
              <a:rPr lang="en-GB" sz="800" b="1" u="sng" baseline="30000" dirty="0">
                <a:latin typeface="Comic Sans MS" panose="030F0702030302020204" pitchFamily="66" charset="0"/>
              </a:rPr>
              <a:t>rd</a:t>
            </a:r>
            <a:r>
              <a:rPr lang="en-GB" sz="800" b="1" u="sng" dirty="0">
                <a:latin typeface="Comic Sans MS" panose="030F0702030302020204" pitchFamily="66" charset="0"/>
              </a:rPr>
              <a:t> pillar</a:t>
            </a:r>
          </a:p>
          <a:p>
            <a:endParaRPr lang="en-GB" sz="600" b="1" u="sng" dirty="0">
              <a:latin typeface="Comic Sans MS" panose="030F0702030302020204" pitchFamily="66" charset="0"/>
            </a:endParaRPr>
          </a:p>
          <a:p>
            <a:r>
              <a:rPr lang="en-GB" sz="600" b="1" dirty="0">
                <a:latin typeface="Comic Sans MS" panose="030F0702030302020204" pitchFamily="66" charset="0"/>
              </a:rPr>
              <a:t>Ramadan: </a:t>
            </a:r>
            <a:r>
              <a:rPr lang="en-GB" sz="500" dirty="0">
                <a:latin typeface="Comic Sans MS" panose="030F0702030302020204" pitchFamily="66" charset="0"/>
              </a:rPr>
              <a:t>Ramadan is the ninth month of the Muslim Year, but that does not mean that it happens in September.  Muslims traditionally follow a lunar calendar which is slightly shorter than the solar year, it means that Ramadan will be slightly earlier (by about ten days) in the Western calendar every year. </a:t>
            </a:r>
          </a:p>
          <a:p>
            <a:endParaRPr lang="en-GB" sz="500" dirty="0">
              <a:latin typeface="Comic Sans MS" panose="030F0702030302020204" pitchFamily="66" charset="0"/>
            </a:endParaRPr>
          </a:p>
          <a:p>
            <a:r>
              <a:rPr lang="en-GB" sz="500" dirty="0">
                <a:latin typeface="Comic Sans MS" panose="030F0702030302020204" pitchFamily="66" charset="0"/>
              </a:rPr>
              <a:t>Ramadan begins when the new moon is sighted in the night sky. Fasting is compulsory during daylight hours and so Muslims will get up while it is still dark so they can eat. This first meal of the day is known as </a:t>
            </a:r>
            <a:r>
              <a:rPr lang="en-GB" sz="500" dirty="0" err="1">
                <a:latin typeface="Comic Sans MS" panose="030F0702030302020204" pitchFamily="66" charset="0"/>
              </a:rPr>
              <a:t>sehri</a:t>
            </a:r>
            <a:r>
              <a:rPr lang="en-GB" sz="500" dirty="0">
                <a:latin typeface="Comic Sans MS" panose="030F0702030302020204" pitchFamily="66" charset="0"/>
              </a:rPr>
              <a:t> and must be finished before the first prayer, which is called </a:t>
            </a:r>
            <a:r>
              <a:rPr lang="en-GB" sz="500" dirty="0" err="1">
                <a:latin typeface="Comic Sans MS" panose="030F0702030302020204" pitchFamily="66" charset="0"/>
              </a:rPr>
              <a:t>Fajr</a:t>
            </a:r>
            <a:r>
              <a:rPr lang="en-GB" sz="500" dirty="0">
                <a:latin typeface="Comic Sans MS" panose="030F0702030302020204" pitchFamily="66" charset="0"/>
              </a:rPr>
              <a:t> and it is said just before the sun comes up</a:t>
            </a:r>
          </a:p>
          <a:p>
            <a:endParaRPr lang="en-GB" sz="400" dirty="0">
              <a:latin typeface="Comic Sans MS" panose="030F0702030302020204" pitchFamily="66" charset="0"/>
            </a:endParaRPr>
          </a:p>
          <a:p>
            <a:r>
              <a:rPr lang="en-GB" sz="600" b="1" dirty="0">
                <a:latin typeface="Comic Sans MS" panose="030F0702030302020204" pitchFamily="66" charset="0"/>
              </a:rPr>
              <a:t>Fasting: </a:t>
            </a:r>
            <a:r>
              <a:rPr lang="en-GB" sz="500" dirty="0">
                <a:latin typeface="Comic Sans MS" panose="030F0702030302020204" pitchFamily="66" charset="0"/>
              </a:rPr>
              <a:t>During daylight hours, Muslims are not allowed to eat, drink, smoke or have sex. It is a month when they try to live especially good lives, so they will often try to give up any bad habits and stop doing things they know are wrong. Ramadan is believed to be a holy month when the Devil is not allowed to tempt human beings. This means that Muslims have no excuse to act badly. Even if Muslims don’t usually say the five daily prayers, they often make the effort to do so during Ramadan – </a:t>
            </a:r>
            <a:r>
              <a:rPr lang="en-GB" sz="500" dirty="0" err="1">
                <a:latin typeface="Comic Sans MS" panose="030F0702030302020204" pitchFamily="66" charset="0"/>
              </a:rPr>
              <a:t>Fajr</a:t>
            </a:r>
            <a:r>
              <a:rPr lang="en-GB" sz="500" dirty="0">
                <a:latin typeface="Comic Sans MS" panose="030F0702030302020204" pitchFamily="66" charset="0"/>
              </a:rPr>
              <a:t> (just before sunrise), </a:t>
            </a:r>
            <a:r>
              <a:rPr lang="en-GB" sz="500" dirty="0" err="1">
                <a:latin typeface="Comic Sans MS" panose="030F0702030302020204" pitchFamily="66" charset="0"/>
              </a:rPr>
              <a:t>Zuhr</a:t>
            </a:r>
            <a:r>
              <a:rPr lang="en-GB" sz="500" dirty="0">
                <a:latin typeface="Comic Sans MS" panose="030F0702030302020204" pitchFamily="66" charset="0"/>
              </a:rPr>
              <a:t> (after midday), </a:t>
            </a:r>
            <a:r>
              <a:rPr lang="en-GB" sz="500" dirty="0" err="1">
                <a:latin typeface="Comic Sans MS" panose="030F0702030302020204" pitchFamily="66" charset="0"/>
              </a:rPr>
              <a:t>Asr</a:t>
            </a:r>
            <a:r>
              <a:rPr lang="en-GB" sz="500" dirty="0">
                <a:latin typeface="Comic Sans MS" panose="030F0702030302020204" pitchFamily="66" charset="0"/>
              </a:rPr>
              <a:t> (mid afternoon), Maghrib (just after sunset) and </a:t>
            </a:r>
            <a:r>
              <a:rPr lang="en-GB" sz="500" dirty="0" err="1">
                <a:latin typeface="Comic Sans MS" panose="030F0702030302020204" pitchFamily="66" charset="0"/>
              </a:rPr>
              <a:t>Isha</a:t>
            </a:r>
            <a:r>
              <a:rPr lang="en-GB" sz="500" dirty="0">
                <a:latin typeface="Comic Sans MS" panose="030F0702030302020204" pitchFamily="66" charset="0"/>
              </a:rPr>
              <a:t> (when it is completely dark).</a:t>
            </a:r>
          </a:p>
          <a:p>
            <a:endParaRPr lang="en-GB" sz="500" dirty="0">
              <a:latin typeface="Comic Sans MS" panose="030F0702030302020204" pitchFamily="66" charset="0"/>
            </a:endParaRPr>
          </a:p>
          <a:p>
            <a:r>
              <a:rPr lang="en-GB" sz="500" dirty="0">
                <a:latin typeface="Comic Sans MS" panose="030F0702030302020204" pitchFamily="66" charset="0"/>
              </a:rPr>
              <a:t>Just after sunset, the Maghrib prayer marks the end of the fast and Muslims can finally eat. This meal is known as Iftar. It is traditional to break the fast with water and dates because that is what Muhammad (</a:t>
            </a:r>
            <a:r>
              <a:rPr lang="en-GB" sz="500" dirty="0" err="1">
                <a:latin typeface="Comic Sans MS" panose="030F0702030302020204" pitchFamily="66" charset="0"/>
              </a:rPr>
              <a:t>pbuh</a:t>
            </a:r>
            <a:r>
              <a:rPr lang="en-GB" sz="500" dirty="0">
                <a:latin typeface="Comic Sans MS" panose="030F0702030302020204" pitchFamily="66" charset="0"/>
              </a:rPr>
              <a:t>) used to do. Many people like to gather at home or at a mosque to share the meal together.</a:t>
            </a:r>
          </a:p>
          <a:p>
            <a:endParaRPr lang="en-GB" sz="500" dirty="0">
              <a:latin typeface="Comic Sans MS" panose="030F0702030302020204" pitchFamily="66" charset="0"/>
            </a:endParaRPr>
          </a:p>
          <a:p>
            <a:r>
              <a:rPr lang="en-GB" sz="600" b="1" dirty="0">
                <a:latin typeface="Comic Sans MS" panose="030F0702030302020204" pitchFamily="66" charset="0"/>
              </a:rPr>
              <a:t>Exceptions:</a:t>
            </a:r>
            <a:r>
              <a:rPr lang="en-GB" sz="500" dirty="0">
                <a:latin typeface="Comic Sans MS" panose="030F0702030302020204" pitchFamily="66" charset="0"/>
              </a:rPr>
              <a:t> All adult Muslims have the duty to fast but they are excused if they are:</a:t>
            </a:r>
          </a:p>
          <a:p>
            <a:r>
              <a:rPr lang="en-GB" sz="500" dirty="0">
                <a:latin typeface="Comic Sans MS" panose="030F0702030302020204" pitchFamily="66" charset="0"/>
              </a:rPr>
              <a:t>- physically or mentally ill</a:t>
            </a:r>
          </a:p>
          <a:p>
            <a:r>
              <a:rPr lang="en-GB" sz="500" dirty="0">
                <a:latin typeface="Comic Sans MS" panose="030F0702030302020204" pitchFamily="66" charset="0"/>
              </a:rPr>
              <a:t>- very elderly</a:t>
            </a:r>
          </a:p>
          <a:p>
            <a:r>
              <a:rPr lang="en-GB" sz="500" dirty="0">
                <a:latin typeface="Comic Sans MS" panose="030F0702030302020204" pitchFamily="66" charset="0"/>
              </a:rPr>
              <a:t>- travelling</a:t>
            </a:r>
          </a:p>
          <a:p>
            <a:r>
              <a:rPr lang="en-GB" sz="500" dirty="0">
                <a:latin typeface="Comic Sans MS" panose="030F0702030302020204" pitchFamily="66" charset="0"/>
              </a:rPr>
              <a:t>- a pregnant woman</a:t>
            </a:r>
          </a:p>
          <a:p>
            <a:r>
              <a:rPr lang="en-GB" sz="500" dirty="0">
                <a:latin typeface="Comic Sans MS" panose="030F0702030302020204" pitchFamily="66" charset="0"/>
              </a:rPr>
              <a:t>- a menstruating woman or a breast-feeding mother</a:t>
            </a:r>
          </a:p>
          <a:p>
            <a:r>
              <a:rPr lang="en-GB" sz="500" dirty="0">
                <a:latin typeface="Comic Sans MS" panose="030F0702030302020204" pitchFamily="66" charset="0"/>
              </a:rPr>
              <a:t>Of these, the elderly, the ill and the breast-feeding mothers should pay for a poor person to be fed for all the days they are not fasting. Travellers should make up the days they have missed at a later date. Some children, fast for a shorter length of time to help train themselves. </a:t>
            </a:r>
          </a:p>
          <a:p>
            <a:endParaRPr lang="en-GB" sz="500" dirty="0">
              <a:latin typeface="Comic Sans MS" panose="030F0702030302020204" pitchFamily="66" charset="0"/>
            </a:endParaRPr>
          </a:p>
          <a:p>
            <a:r>
              <a:rPr lang="en-GB" sz="600" b="1" dirty="0">
                <a:latin typeface="Comic Sans MS" panose="030F0702030302020204" pitchFamily="66" charset="0"/>
              </a:rPr>
              <a:t>Charity: </a:t>
            </a:r>
            <a:r>
              <a:rPr lang="en-GB" sz="500" dirty="0">
                <a:latin typeface="Comic Sans MS" panose="030F0702030302020204" pitchFamily="66" charset="0"/>
              </a:rPr>
              <a:t>One of the positive elements to feeling hungry during the day is that is serves as a reminder that the poor feel that way all the time if they cannot afford to eat properly. This greater awareness inspires many Muslims to find ways to help the poor. This may include inviting the poor to share their meal that breaks the fast at sunset. Many Muslims choose to pay </a:t>
            </a:r>
            <a:r>
              <a:rPr lang="en-GB" sz="500" dirty="0" err="1">
                <a:latin typeface="Comic Sans MS" panose="030F0702030302020204" pitchFamily="66" charset="0"/>
              </a:rPr>
              <a:t>Zakah</a:t>
            </a:r>
            <a:r>
              <a:rPr lang="en-GB" sz="500" dirty="0">
                <a:latin typeface="Comic Sans MS" panose="030F0702030302020204" pitchFamily="66" charset="0"/>
              </a:rPr>
              <a:t> during Ramadan.</a:t>
            </a:r>
          </a:p>
          <a:p>
            <a:endParaRPr lang="en-GB" sz="500" dirty="0">
              <a:latin typeface="Comic Sans MS" panose="030F0702030302020204" pitchFamily="66" charset="0"/>
            </a:endParaRPr>
          </a:p>
          <a:p>
            <a:r>
              <a:rPr lang="en-GB" sz="600" b="1" dirty="0">
                <a:latin typeface="Comic Sans MS" panose="030F0702030302020204" pitchFamily="66" charset="0"/>
              </a:rPr>
              <a:t>Night of Power: </a:t>
            </a:r>
            <a:r>
              <a:rPr lang="en-GB" sz="500" dirty="0">
                <a:latin typeface="Comic Sans MS" panose="030F0702030302020204" pitchFamily="66" charset="0"/>
              </a:rPr>
              <a:t>Ramadan is also important because it is the month in which the Qur’an was revealed to Muhammad on the Night of Power or </a:t>
            </a:r>
            <a:r>
              <a:rPr lang="en-GB" sz="500" dirty="0" err="1">
                <a:latin typeface="Comic Sans MS" panose="030F0702030302020204" pitchFamily="66" charset="0"/>
              </a:rPr>
              <a:t>Lailat</a:t>
            </a:r>
            <a:r>
              <a:rPr lang="en-GB" sz="500" dirty="0">
                <a:latin typeface="Comic Sans MS" panose="030F0702030302020204" pitchFamily="66" charset="0"/>
              </a:rPr>
              <a:t> ul-</a:t>
            </a:r>
            <a:r>
              <a:rPr lang="en-GB" sz="500" dirty="0" err="1">
                <a:latin typeface="Comic Sans MS" panose="030F0702030302020204" pitchFamily="66" charset="0"/>
              </a:rPr>
              <a:t>Qadr</a:t>
            </a:r>
            <a:r>
              <a:rPr lang="en-GB" sz="500" dirty="0">
                <a:latin typeface="Comic Sans MS" panose="030F0702030302020204" pitchFamily="66" charset="0"/>
              </a:rPr>
              <a:t> in Arabic. It is not known exactly on which day this happened, but it is believed to have been during the last ten days of the month and on one of the odd-numbered dates, so it is celebrated on the 27th. Some Muslims will spend all ten days living in seclusion or staying up all night to read the Qur’an to remember Muhammad.</a:t>
            </a:r>
          </a:p>
          <a:p>
            <a:endParaRPr lang="en-GB" sz="300" dirty="0">
              <a:latin typeface="Comic Sans MS" panose="030F0702030302020204" pitchFamily="66" charset="0"/>
            </a:endParaRPr>
          </a:p>
          <a:p>
            <a:r>
              <a:rPr lang="en-GB" sz="500" dirty="0">
                <a:latin typeface="Comic Sans MS" panose="030F0702030302020204" pitchFamily="66" charset="0"/>
              </a:rPr>
              <a:t>The Nights importance is explained in the Qur’an: </a:t>
            </a:r>
          </a:p>
          <a:p>
            <a:r>
              <a:rPr lang="en-GB" sz="500" dirty="0">
                <a:latin typeface="Comic Sans MS" panose="030F0702030302020204" pitchFamily="66" charset="0"/>
              </a:rPr>
              <a:t>“What will explain to you what the Night of Glory is? The Night of Glory is better than a thousand months. ”Qur’an 97:2-3. This means that observing the Night of Power gives Muslims the benefits of worshipping for a thousand months. Because of this, Muslims try to keep awake throughout the night on each of the possible dates, devoting themselves to prayers and studying the Qur’an. </a:t>
            </a:r>
          </a:p>
          <a:p>
            <a:endParaRPr lang="en-GB" sz="500" b="1" dirty="0">
              <a:latin typeface="Comic Sans MS" panose="030F0702030302020204" pitchFamily="66" charset="0"/>
            </a:endParaRPr>
          </a:p>
          <a:p>
            <a:r>
              <a:rPr lang="en-GB" sz="600" b="1" dirty="0">
                <a:latin typeface="Comic Sans MS" panose="030F0702030302020204" pitchFamily="66" charset="0"/>
              </a:rPr>
              <a:t>Beliefs about the Night of Power:</a:t>
            </a:r>
          </a:p>
          <a:p>
            <a:r>
              <a:rPr lang="en-GB" sz="600" dirty="0">
                <a:latin typeface="Comic Sans MS" panose="030F0702030302020204" pitchFamily="66" charset="0"/>
              </a:rPr>
              <a:t>- </a:t>
            </a:r>
            <a:r>
              <a:rPr lang="en-GB" sz="500" dirty="0">
                <a:latin typeface="Comic Sans MS" panose="030F0702030302020204" pitchFamily="66" charset="0"/>
              </a:rPr>
              <a:t>Prayers on that night are the best prayers</a:t>
            </a:r>
          </a:p>
          <a:p>
            <a:r>
              <a:rPr lang="en-GB" sz="500" dirty="0">
                <a:latin typeface="Comic Sans MS" panose="030F0702030302020204" pitchFamily="66" charset="0"/>
              </a:rPr>
              <a:t>- Prayer in the mosque on the Night of Power can bring about forgiveness of all a person’s sins</a:t>
            </a:r>
          </a:p>
          <a:p>
            <a:r>
              <a:rPr lang="en-GB" sz="500" dirty="0">
                <a:latin typeface="Comic Sans MS" panose="030F0702030302020204" pitchFamily="66" charset="0"/>
              </a:rPr>
              <a:t>- There is a tradition that reciting Surahs 29 &amp; 30 during the 23</a:t>
            </a:r>
            <a:r>
              <a:rPr lang="en-GB" sz="500" baseline="30000" dirty="0">
                <a:latin typeface="Comic Sans MS" panose="030F0702030302020204" pitchFamily="66" charset="0"/>
              </a:rPr>
              <a:t>rd</a:t>
            </a:r>
            <a:r>
              <a:rPr lang="en-GB" sz="500" dirty="0">
                <a:latin typeface="Comic Sans MS" panose="030F0702030302020204" pitchFamily="66" charset="0"/>
              </a:rPr>
              <a:t> night of Ramadan will ensure admission into paradise</a:t>
            </a:r>
          </a:p>
          <a:p>
            <a:r>
              <a:rPr lang="en-GB" sz="500" dirty="0">
                <a:latin typeface="Comic Sans MS" panose="030F0702030302020204" pitchFamily="66" charset="0"/>
              </a:rPr>
              <a:t>- Praying on this night brings religious insight</a:t>
            </a:r>
          </a:p>
          <a:p>
            <a:r>
              <a:rPr lang="en-GB" sz="500" dirty="0">
                <a:latin typeface="Comic Sans MS" panose="030F0702030302020204" pitchFamily="66" charset="0"/>
              </a:rPr>
              <a:t>- Meditating and retreating to the mosque for the last 10 days of Ramadan can bring a special closeness to and relationship with Allah</a:t>
            </a:r>
          </a:p>
        </p:txBody>
      </p:sp>
      <p:pic>
        <p:nvPicPr>
          <p:cNvPr id="1036" name="Picture 12" descr="Image result for sawm clipart">
            <a:extLst>
              <a:ext uri="{FF2B5EF4-FFF2-40B4-BE49-F238E27FC236}">
                <a16:creationId xmlns:a16="http://schemas.microsoft.com/office/drawing/2014/main" id="{A58455A5-9502-4179-9945-3063297351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5060" y="1690886"/>
            <a:ext cx="527345" cy="45004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2ACFA96-52C7-451A-95B0-2D688EEEB023}"/>
              </a:ext>
            </a:extLst>
          </p:cNvPr>
          <p:cNvSpPr/>
          <p:nvPr/>
        </p:nvSpPr>
        <p:spPr>
          <a:xfrm>
            <a:off x="9438968" y="1841800"/>
            <a:ext cx="2186498" cy="215444"/>
          </a:xfrm>
          <a:prstGeom prst="rect">
            <a:avLst/>
          </a:prstGeom>
          <a:solidFill>
            <a:srgbClr val="FFFF00"/>
          </a:solidFill>
          <a:ln>
            <a:solidFill>
              <a:schemeClr val="tx1"/>
            </a:solidFill>
          </a:ln>
        </p:spPr>
        <p:txBody>
          <a:bodyPr wrap="square">
            <a:spAutoFit/>
          </a:bodyPr>
          <a:lstStyle/>
          <a:p>
            <a:pPr algn="ctr"/>
            <a:r>
              <a:rPr lang="en-GB" sz="400" dirty="0">
                <a:latin typeface="Comic Sans MS" panose="030F0702030302020204" pitchFamily="66" charset="0"/>
              </a:rPr>
              <a:t>O ye who believe! Fasting is prescribed to you as it was prescribed to those before you that ye may learn self-restraint for a fixed number of days’ (Surah 2:183)</a:t>
            </a:r>
          </a:p>
        </p:txBody>
      </p:sp>
      <p:pic>
        <p:nvPicPr>
          <p:cNvPr id="1040" name="Picture 16" descr="https://lh4.googleusercontent.com/Cn6RDw6gMFKY8WfjcyToY5jgnESHhyGcnbqNZOmTmBiM3xXBnHK9bxVp98OgILbFXhCYCMKSeoP6zlTy5E8M_s8zCl6-fqayfRsPqj_xHbvwZdk2DUN_1-TCzbJjO6p7kq28m7sbxh4">
            <a:extLst>
              <a:ext uri="{FF2B5EF4-FFF2-40B4-BE49-F238E27FC236}">
                <a16:creationId xmlns:a16="http://schemas.microsoft.com/office/drawing/2014/main" id="{251CD953-D9B1-4D17-94F7-7FE0C608ADD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793"/>
          <a:stretch/>
        </p:blipFill>
        <p:spPr bwMode="auto">
          <a:xfrm>
            <a:off x="4235449" y="6444716"/>
            <a:ext cx="456051" cy="37947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B2A7DB8-BA79-4035-957F-1DE3B6AEA786}"/>
              </a:ext>
            </a:extLst>
          </p:cNvPr>
          <p:cNvSpPr txBox="1"/>
          <p:nvPr/>
        </p:nvSpPr>
        <p:spPr>
          <a:xfrm>
            <a:off x="0" y="3915697"/>
            <a:ext cx="4752474" cy="2908489"/>
          </a:xfrm>
          <a:prstGeom prst="rect">
            <a:avLst/>
          </a:prstGeom>
          <a:noFill/>
          <a:ln w="38100">
            <a:solidFill>
              <a:srgbClr val="7030A0"/>
            </a:solidFill>
          </a:ln>
        </p:spPr>
        <p:txBody>
          <a:bodyPr wrap="square" rtlCol="0">
            <a:spAutoFit/>
          </a:bodyPr>
          <a:lstStyle/>
          <a:p>
            <a:r>
              <a:rPr lang="en-GB" sz="800" b="1" u="sng" dirty="0" err="1">
                <a:latin typeface="Comic Sans MS" panose="030F0702030302020204" pitchFamily="66" charset="0"/>
              </a:rPr>
              <a:t>Zakah</a:t>
            </a:r>
            <a:r>
              <a:rPr lang="en-GB" sz="800" b="1" u="sng" dirty="0">
                <a:latin typeface="Comic Sans MS" panose="030F0702030302020204" pitchFamily="66" charset="0"/>
              </a:rPr>
              <a:t> &amp; </a:t>
            </a:r>
            <a:r>
              <a:rPr lang="en-GB" sz="800" b="1" u="sng" dirty="0" err="1">
                <a:latin typeface="Comic Sans MS" panose="030F0702030302020204" pitchFamily="66" charset="0"/>
              </a:rPr>
              <a:t>Khums</a:t>
            </a:r>
            <a:r>
              <a:rPr lang="en-GB" sz="800" b="1" u="sng" dirty="0">
                <a:latin typeface="Comic Sans MS" panose="030F0702030302020204" pitchFamily="66" charset="0"/>
              </a:rPr>
              <a:t> – 4</a:t>
            </a:r>
            <a:r>
              <a:rPr lang="en-GB" sz="800" b="1" u="sng" baseline="30000" dirty="0">
                <a:latin typeface="Comic Sans MS" panose="030F0702030302020204" pitchFamily="66" charset="0"/>
              </a:rPr>
              <a:t>th</a:t>
            </a:r>
            <a:r>
              <a:rPr lang="en-GB" sz="800" b="1" u="sng" dirty="0">
                <a:latin typeface="Comic Sans MS" panose="030F0702030302020204" pitchFamily="66" charset="0"/>
              </a:rPr>
              <a:t> pillar</a:t>
            </a:r>
          </a:p>
          <a:p>
            <a:endParaRPr lang="en-GB" sz="600" dirty="0">
              <a:latin typeface="Comic Sans MS" panose="030F0702030302020204" pitchFamily="66" charset="0"/>
            </a:endParaRPr>
          </a:p>
          <a:p>
            <a:r>
              <a:rPr lang="en-GB" sz="600" b="1" dirty="0" err="1">
                <a:latin typeface="Comic Sans MS" panose="030F0702030302020204" pitchFamily="66" charset="0"/>
              </a:rPr>
              <a:t>Zakah</a:t>
            </a:r>
            <a:r>
              <a:rPr lang="en-GB" sz="600" dirty="0">
                <a:latin typeface="Comic Sans MS" panose="030F0702030302020204" pitchFamily="66" charset="0"/>
              </a:rPr>
              <a:t>: </a:t>
            </a:r>
            <a:r>
              <a:rPr lang="en-GB" sz="500" dirty="0">
                <a:latin typeface="Comic Sans MS" panose="030F0702030302020204" pitchFamily="66" charset="0"/>
              </a:rPr>
              <a:t>Muslims believe that wealth is a blessing from Allah and should be used responsibly. Both Shi’a and Sunni Muslims believe it is their duty to give part of their wealth to those in need. </a:t>
            </a:r>
            <a:r>
              <a:rPr lang="en-GB" sz="500" dirty="0" err="1">
                <a:latin typeface="Comic Sans MS" panose="030F0702030302020204" pitchFamily="66" charset="0"/>
              </a:rPr>
              <a:t>Zakah</a:t>
            </a:r>
            <a:r>
              <a:rPr lang="en-GB" sz="500" dirty="0">
                <a:latin typeface="Comic Sans MS" panose="030F0702030302020204" pitchFamily="66" charset="0"/>
              </a:rPr>
              <a:t> is a pillar of Islam and is compulsory for all Muslims and means they have to pay 2.5% of their wealth to charitable causes.  </a:t>
            </a:r>
            <a:r>
              <a:rPr lang="en-GB" sz="500" dirty="0" err="1">
                <a:latin typeface="Comic Sans MS" panose="030F0702030302020204" pitchFamily="66" charset="0"/>
              </a:rPr>
              <a:t>Zakah</a:t>
            </a:r>
            <a:r>
              <a:rPr lang="en-GB" sz="500" dirty="0">
                <a:latin typeface="Comic Sans MS" panose="030F0702030302020204" pitchFamily="66" charset="0"/>
              </a:rPr>
              <a:t> is calculated based on a person’s income, savings and jewellery. </a:t>
            </a:r>
            <a:r>
              <a:rPr lang="en-GB" sz="500" dirty="0" err="1">
                <a:latin typeface="Comic Sans MS" panose="030F0702030302020204" pitchFamily="66" charset="0"/>
              </a:rPr>
              <a:t>Zakah</a:t>
            </a:r>
            <a:r>
              <a:rPr lang="en-GB" sz="500" dirty="0">
                <a:latin typeface="Comic Sans MS" panose="030F0702030302020204" pitchFamily="66" charset="0"/>
              </a:rPr>
              <a:t> only applies to people who have more than a certain amount, known as </a:t>
            </a:r>
            <a:r>
              <a:rPr lang="en-GB" sz="500" dirty="0" err="1">
                <a:latin typeface="Comic Sans MS" panose="030F0702030302020204" pitchFamily="66" charset="0"/>
              </a:rPr>
              <a:t>Nisab</a:t>
            </a:r>
            <a:r>
              <a:rPr lang="en-GB" sz="500" dirty="0">
                <a:latin typeface="Comic Sans MS" panose="030F0702030302020204" pitchFamily="66" charset="0"/>
              </a:rPr>
              <a:t>. Muslims keep anything below the value of </a:t>
            </a:r>
            <a:r>
              <a:rPr lang="en-GB" sz="500" dirty="0" err="1">
                <a:latin typeface="Comic Sans MS" panose="030F0702030302020204" pitchFamily="66" charset="0"/>
              </a:rPr>
              <a:t>Nisab</a:t>
            </a:r>
            <a:r>
              <a:rPr lang="en-GB" sz="500" dirty="0">
                <a:latin typeface="Comic Sans MS" panose="030F0702030302020204" pitchFamily="66" charset="0"/>
              </a:rPr>
              <a:t> for themselves and pay </a:t>
            </a:r>
            <a:r>
              <a:rPr lang="en-GB" sz="500" dirty="0" err="1">
                <a:latin typeface="Comic Sans MS" panose="030F0702030302020204" pitchFamily="66" charset="0"/>
              </a:rPr>
              <a:t>Zakah</a:t>
            </a:r>
            <a:r>
              <a:rPr lang="en-GB" sz="500" dirty="0">
                <a:latin typeface="Comic Sans MS" panose="030F0702030302020204" pitchFamily="66" charset="0"/>
              </a:rPr>
              <a:t> on everything above the value of </a:t>
            </a:r>
            <a:r>
              <a:rPr lang="en-GB" sz="500" dirty="0" err="1">
                <a:latin typeface="Comic Sans MS" panose="030F0702030302020204" pitchFamily="66" charset="0"/>
              </a:rPr>
              <a:t>Nisab</a:t>
            </a:r>
            <a:r>
              <a:rPr lang="en-GB" sz="500" dirty="0">
                <a:latin typeface="Comic Sans MS" panose="030F0702030302020204" pitchFamily="66" charset="0"/>
              </a:rPr>
              <a:t>. The </a:t>
            </a:r>
            <a:r>
              <a:rPr lang="en-GB" sz="500" dirty="0" err="1">
                <a:latin typeface="Comic Sans MS" panose="030F0702030302020204" pitchFamily="66" charset="0"/>
              </a:rPr>
              <a:t>Nisab</a:t>
            </a:r>
            <a:r>
              <a:rPr lang="en-GB" sz="500" dirty="0">
                <a:latin typeface="Comic Sans MS" panose="030F0702030302020204" pitchFamily="66" charset="0"/>
              </a:rPr>
              <a:t> is set at approximately the value of 87 grams of gold, or 63 grams of silver. Muslims pay </a:t>
            </a:r>
            <a:r>
              <a:rPr lang="en-GB" sz="500" dirty="0" err="1">
                <a:latin typeface="Comic Sans MS" panose="030F0702030302020204" pitchFamily="66" charset="0"/>
              </a:rPr>
              <a:t>Zakah</a:t>
            </a:r>
            <a:r>
              <a:rPr lang="en-GB" sz="500" dirty="0">
                <a:latin typeface="Comic Sans MS" panose="030F0702030302020204" pitchFamily="66" charset="0"/>
              </a:rPr>
              <a:t> once a year.</a:t>
            </a:r>
          </a:p>
          <a:p>
            <a:endParaRPr lang="en-GB" sz="500" dirty="0">
              <a:latin typeface="Comic Sans MS" panose="030F0702030302020204" pitchFamily="66" charset="0"/>
            </a:endParaRPr>
          </a:p>
          <a:p>
            <a:r>
              <a:rPr lang="en-GB" sz="500" dirty="0">
                <a:latin typeface="Comic Sans MS" panose="030F0702030302020204" pitchFamily="66" charset="0"/>
              </a:rPr>
              <a:t>In Islamic countries, Muslims pay </a:t>
            </a:r>
            <a:r>
              <a:rPr lang="en-GB" sz="500" dirty="0" err="1">
                <a:latin typeface="Comic Sans MS" panose="030F0702030302020204" pitchFamily="66" charset="0"/>
              </a:rPr>
              <a:t>Zakah</a:t>
            </a:r>
            <a:r>
              <a:rPr lang="en-GB" sz="500" dirty="0">
                <a:latin typeface="Comic Sans MS" panose="030F0702030302020204" pitchFamily="66" charset="0"/>
              </a:rPr>
              <a:t> to the government, whereas in non-Islamic countries, Muslims pay it to the mosque. In both cases the contributions are kept anonymous and people aren’t told what their money is spent on.</a:t>
            </a:r>
          </a:p>
          <a:p>
            <a:endParaRPr lang="en-GB" sz="500" dirty="0">
              <a:latin typeface="Comic Sans MS" panose="030F0702030302020204" pitchFamily="66" charset="0"/>
            </a:endParaRPr>
          </a:p>
          <a:p>
            <a:r>
              <a:rPr lang="en-GB" sz="600" b="1" dirty="0" err="1">
                <a:latin typeface="Comic Sans MS" panose="030F0702030302020204" pitchFamily="66" charset="0"/>
              </a:rPr>
              <a:t>Khums</a:t>
            </a:r>
            <a:r>
              <a:rPr lang="en-GB" sz="600" b="1" dirty="0">
                <a:latin typeface="Comic Sans MS" panose="030F0702030302020204" pitchFamily="66" charset="0"/>
              </a:rPr>
              <a:t>: </a:t>
            </a:r>
            <a:r>
              <a:rPr lang="en-GB" sz="500" dirty="0" err="1">
                <a:latin typeface="Comic Sans MS" panose="030F0702030302020204" pitchFamily="66" charset="0"/>
              </a:rPr>
              <a:t>Khums</a:t>
            </a:r>
            <a:r>
              <a:rPr lang="en-GB" sz="500" dirty="0">
                <a:latin typeface="Comic Sans MS" panose="030F0702030302020204" pitchFamily="66" charset="0"/>
              </a:rPr>
              <a:t> is calculated purely on a person’s savings and makes up 20% of what someone has saved. In the past, Shi’a Muslims paid </a:t>
            </a:r>
            <a:r>
              <a:rPr lang="en-GB" sz="500" dirty="0" err="1">
                <a:latin typeface="Comic Sans MS" panose="030F0702030302020204" pitchFamily="66" charset="0"/>
              </a:rPr>
              <a:t>Khums</a:t>
            </a:r>
            <a:r>
              <a:rPr lang="en-GB" sz="500" dirty="0">
                <a:latin typeface="Comic Sans MS" panose="030F0702030302020204" pitchFamily="66" charset="0"/>
              </a:rPr>
              <a:t> to the Imam, the Muslim leader after Muhammad and starting with Ali, who Shi’a’s believe was chosen by Muhammad to lead after his death. Shi’a Muslims believe that the final Imam – the 12th – has not yet been sent by Allah and therefore they pay </a:t>
            </a:r>
            <a:r>
              <a:rPr lang="en-GB" sz="500" dirty="0" err="1">
                <a:latin typeface="Comic Sans MS" panose="030F0702030302020204" pitchFamily="66" charset="0"/>
              </a:rPr>
              <a:t>Khums</a:t>
            </a:r>
            <a:r>
              <a:rPr lang="en-GB" sz="500" dirty="0">
                <a:latin typeface="Comic Sans MS" panose="030F0702030302020204" pitchFamily="66" charset="0"/>
              </a:rPr>
              <a:t> to their leader, the Grand Ayatollah. </a:t>
            </a:r>
            <a:r>
              <a:rPr lang="en-GB" sz="500" dirty="0" err="1">
                <a:latin typeface="Comic Sans MS" panose="030F0702030302020204" pitchFamily="66" charset="0"/>
              </a:rPr>
              <a:t>Khums</a:t>
            </a:r>
            <a:r>
              <a:rPr lang="en-GB" sz="500" dirty="0">
                <a:latin typeface="Comic Sans MS" panose="030F0702030302020204" pitchFamily="66" charset="0"/>
              </a:rPr>
              <a:t> is only paid by Shi’a Muslims and in addition to </a:t>
            </a:r>
            <a:r>
              <a:rPr lang="en-GB" sz="500" dirty="0" err="1">
                <a:latin typeface="Comic Sans MS" panose="030F0702030302020204" pitchFamily="66" charset="0"/>
              </a:rPr>
              <a:t>Zakah</a:t>
            </a:r>
            <a:r>
              <a:rPr lang="en-GB" sz="500" dirty="0">
                <a:latin typeface="Comic Sans MS" panose="030F0702030302020204" pitchFamily="66" charset="0"/>
              </a:rPr>
              <a:t> once a year.</a:t>
            </a:r>
          </a:p>
          <a:p>
            <a:endParaRPr lang="en-GB" sz="600" b="1" dirty="0">
              <a:latin typeface="Comic Sans MS" panose="030F0702030302020204" pitchFamily="66" charset="0"/>
            </a:endParaRPr>
          </a:p>
          <a:p>
            <a:r>
              <a:rPr lang="en-GB" sz="600" b="1" dirty="0">
                <a:latin typeface="Comic Sans MS" panose="030F0702030302020204" pitchFamily="66" charset="0"/>
              </a:rPr>
              <a:t>Qur’an:</a:t>
            </a:r>
          </a:p>
          <a:p>
            <a:r>
              <a:rPr lang="en-GB" sz="500" dirty="0">
                <a:latin typeface="Comic Sans MS" panose="030F0702030302020204" pitchFamily="66" charset="0"/>
              </a:rPr>
              <a:t>- </a:t>
            </a:r>
            <a:r>
              <a:rPr lang="en-GB" sz="500" dirty="0" err="1">
                <a:latin typeface="Comic Sans MS" panose="030F0702030302020204" pitchFamily="66" charset="0"/>
              </a:rPr>
              <a:t>Zakah</a:t>
            </a:r>
            <a:r>
              <a:rPr lang="en-GB" sz="500" dirty="0">
                <a:latin typeface="Comic Sans MS" panose="030F0702030302020204" pitchFamily="66" charset="0"/>
              </a:rPr>
              <a:t> and </a:t>
            </a:r>
            <a:r>
              <a:rPr lang="en-GB" sz="500" dirty="0" err="1">
                <a:latin typeface="Comic Sans MS" panose="030F0702030302020204" pitchFamily="66" charset="0"/>
              </a:rPr>
              <a:t>Khums</a:t>
            </a:r>
            <a:r>
              <a:rPr lang="en-GB" sz="500" dirty="0">
                <a:latin typeface="Comic Sans MS" panose="030F0702030302020204" pitchFamily="66" charset="0"/>
              </a:rPr>
              <a:t> allow Muslims to serve others and Muhammad said “the upper hand if better than the lower hand,” meaning that it is more important to give than to receive.</a:t>
            </a:r>
          </a:p>
          <a:p>
            <a:r>
              <a:rPr lang="en-GB" sz="500" dirty="0">
                <a:latin typeface="Comic Sans MS" panose="030F0702030302020204" pitchFamily="66" charset="0"/>
              </a:rPr>
              <a:t>- Muslims believe </a:t>
            </a:r>
            <a:r>
              <a:rPr lang="en-GB" sz="500" dirty="0" err="1">
                <a:latin typeface="Comic Sans MS" panose="030F0702030302020204" pitchFamily="66" charset="0"/>
              </a:rPr>
              <a:t>Zakah</a:t>
            </a:r>
            <a:r>
              <a:rPr lang="en-GB" sz="500" dirty="0">
                <a:latin typeface="Comic Sans MS" panose="030F0702030302020204" pitchFamily="66" charset="0"/>
              </a:rPr>
              <a:t> is a form of worship and the Qur’an states; “pay the prescribed alms so that you may be given mercy.”</a:t>
            </a:r>
          </a:p>
          <a:p>
            <a:r>
              <a:rPr lang="en-GB" sz="500" dirty="0">
                <a:latin typeface="Comic Sans MS" panose="030F0702030302020204" pitchFamily="66" charset="0"/>
              </a:rPr>
              <a:t>- All acts of charity will be rewarded by Allah: “Pay the prescribed alms and lend God a good loan. Whatever you store up you will find with God, better and with greater Reward.”</a:t>
            </a:r>
          </a:p>
          <a:p>
            <a:r>
              <a:rPr lang="en-GB" sz="500" dirty="0">
                <a:latin typeface="Comic Sans MS" panose="030F0702030302020204" pitchFamily="66" charset="0"/>
              </a:rPr>
              <a:t>- Failure to use wealth in the right way can lead to serious consequences: “If you use your wealth to bar people from the path of God, this will be a source of intense regret and you will be herded towards hell.”</a:t>
            </a:r>
          </a:p>
          <a:p>
            <a:endParaRPr lang="en-GB" sz="500" dirty="0">
              <a:latin typeface="Comic Sans MS" panose="030F0702030302020204" pitchFamily="66" charset="0"/>
            </a:endParaRPr>
          </a:p>
          <a:p>
            <a:r>
              <a:rPr lang="en-GB" sz="600" b="1" dirty="0">
                <a:latin typeface="Comic Sans MS" panose="030F0702030302020204" pitchFamily="66" charset="0"/>
              </a:rPr>
              <a:t>Benefits of </a:t>
            </a:r>
            <a:r>
              <a:rPr lang="en-GB" sz="600" b="1" dirty="0" err="1">
                <a:latin typeface="Comic Sans MS" panose="030F0702030302020204" pitchFamily="66" charset="0"/>
              </a:rPr>
              <a:t>Zakah</a:t>
            </a:r>
            <a:r>
              <a:rPr lang="en-GB" sz="600" b="1" dirty="0">
                <a:latin typeface="Comic Sans MS" panose="030F0702030302020204" pitchFamily="66" charset="0"/>
              </a:rPr>
              <a:t> and </a:t>
            </a:r>
            <a:r>
              <a:rPr lang="en-GB" sz="600" b="1" dirty="0" err="1">
                <a:latin typeface="Comic Sans MS" panose="030F0702030302020204" pitchFamily="66" charset="0"/>
              </a:rPr>
              <a:t>Khums</a:t>
            </a:r>
            <a:r>
              <a:rPr lang="en-GB" sz="600" b="1" dirty="0">
                <a:latin typeface="Comic Sans MS" panose="030F0702030302020204" pitchFamily="66" charset="0"/>
              </a:rPr>
              <a:t>: </a:t>
            </a:r>
            <a:r>
              <a:rPr lang="en-GB" sz="500" dirty="0" err="1">
                <a:latin typeface="Comic Sans MS" panose="030F0702030302020204" pitchFamily="66" charset="0"/>
              </a:rPr>
              <a:t>Zakah</a:t>
            </a:r>
            <a:r>
              <a:rPr lang="en-GB" sz="500" dirty="0">
                <a:latin typeface="Comic Sans MS" panose="030F0702030302020204" pitchFamily="66" charset="0"/>
              </a:rPr>
              <a:t> and </a:t>
            </a:r>
            <a:r>
              <a:rPr lang="en-GB" sz="500" dirty="0" err="1">
                <a:latin typeface="Comic Sans MS" panose="030F0702030302020204" pitchFamily="66" charset="0"/>
              </a:rPr>
              <a:t>Khums</a:t>
            </a:r>
            <a:r>
              <a:rPr lang="en-GB" sz="500" dirty="0">
                <a:latin typeface="Comic Sans MS" panose="030F0702030302020204" pitchFamily="66" charset="0"/>
              </a:rPr>
              <a:t> are seen as purifying to Muslims. Paying it means that the heart of the person is purified from selfishness and greed. Through them, wealth is also distributed to benefit the whole community and everyone in the Ummah (Muslims community). After paying Zakat or </a:t>
            </a:r>
            <a:r>
              <a:rPr lang="en-GB" sz="500" dirty="0" err="1">
                <a:latin typeface="Comic Sans MS" panose="030F0702030302020204" pitchFamily="66" charset="0"/>
              </a:rPr>
              <a:t>Khums</a:t>
            </a:r>
            <a:r>
              <a:rPr lang="en-GB" sz="500" dirty="0">
                <a:latin typeface="Comic Sans MS" panose="030F0702030302020204" pitchFamily="66" charset="0"/>
              </a:rPr>
              <a:t>, the rest of a Muslim’s wealth is considered to be blessed by Allah. </a:t>
            </a:r>
          </a:p>
          <a:p>
            <a:endParaRPr lang="en-GB" sz="500" dirty="0">
              <a:latin typeface="Comic Sans MS" panose="030F0702030302020204" pitchFamily="66" charset="0"/>
            </a:endParaRPr>
          </a:p>
          <a:p>
            <a:r>
              <a:rPr lang="en-GB" sz="500" dirty="0">
                <a:latin typeface="Comic Sans MS" panose="030F0702030302020204" pitchFamily="66" charset="0"/>
              </a:rPr>
              <a:t>One of the meanings of Islam is peace and it is important for Muslims to create a harmonious society that does not forget the less fortunate. </a:t>
            </a:r>
            <a:r>
              <a:rPr lang="en-GB" sz="500" dirty="0" err="1">
                <a:latin typeface="Comic Sans MS" panose="030F0702030302020204" pitchFamily="66" charset="0"/>
              </a:rPr>
              <a:t>Zakah</a:t>
            </a:r>
            <a:r>
              <a:rPr lang="en-GB" sz="500" dirty="0">
                <a:latin typeface="Comic Sans MS" panose="030F0702030302020204" pitchFamily="66" charset="0"/>
              </a:rPr>
              <a:t> and </a:t>
            </a:r>
            <a:r>
              <a:rPr lang="en-GB" sz="500" dirty="0" err="1">
                <a:latin typeface="Comic Sans MS" panose="030F0702030302020204" pitchFamily="66" charset="0"/>
              </a:rPr>
              <a:t>Khums</a:t>
            </a:r>
            <a:r>
              <a:rPr lang="en-GB" sz="500" dirty="0">
                <a:latin typeface="Comic Sans MS" panose="030F0702030302020204" pitchFamily="66" charset="0"/>
              </a:rPr>
              <a:t> improve the quality of life for the less fortunate, for example providing access to education.</a:t>
            </a:r>
          </a:p>
          <a:p>
            <a:endParaRPr lang="en-GB" sz="500" dirty="0">
              <a:latin typeface="Comic Sans MS" panose="030F0702030302020204" pitchFamily="66" charset="0"/>
            </a:endParaRPr>
          </a:p>
          <a:p>
            <a:r>
              <a:rPr lang="en-GB" sz="500" dirty="0" err="1">
                <a:latin typeface="Comic Sans MS" panose="030F0702030302020204" pitchFamily="66" charset="0"/>
              </a:rPr>
              <a:t>Zakah</a:t>
            </a:r>
            <a:r>
              <a:rPr lang="en-GB" sz="500" dirty="0">
                <a:latin typeface="Comic Sans MS" panose="030F0702030302020204" pitchFamily="66" charset="0"/>
              </a:rPr>
              <a:t> can be used for relieving poverty, helping the homeless, helping those in debt, providing comfort for travellers                                                                 and paying ransom for prisoners of war. </a:t>
            </a:r>
          </a:p>
        </p:txBody>
      </p:sp>
      <p:sp>
        <p:nvSpPr>
          <p:cNvPr id="23" name="TextBox 22">
            <a:extLst>
              <a:ext uri="{FF2B5EF4-FFF2-40B4-BE49-F238E27FC236}">
                <a16:creationId xmlns:a16="http://schemas.microsoft.com/office/drawing/2014/main" id="{DFE9F732-553B-4A99-B5AE-E0AC3484B2BC}"/>
              </a:ext>
            </a:extLst>
          </p:cNvPr>
          <p:cNvSpPr txBox="1"/>
          <p:nvPr/>
        </p:nvSpPr>
        <p:spPr>
          <a:xfrm>
            <a:off x="4790255" y="3915697"/>
            <a:ext cx="3615620" cy="492443"/>
          </a:xfrm>
          <a:prstGeom prst="rect">
            <a:avLst/>
          </a:prstGeom>
          <a:noFill/>
        </p:spPr>
        <p:txBody>
          <a:bodyPr wrap="square" rtlCol="0">
            <a:spAutoFit/>
          </a:bodyPr>
          <a:lstStyle/>
          <a:p>
            <a:pPr algn="ctr"/>
            <a:r>
              <a:rPr lang="en-GB" sz="2600" b="1" u="sng" dirty="0">
                <a:solidFill>
                  <a:schemeClr val="accent6">
                    <a:lumMod val="75000"/>
                  </a:schemeClr>
                </a:solidFill>
                <a:latin typeface="Comic Sans MS" panose="030F0702030302020204" pitchFamily="66" charset="0"/>
              </a:rPr>
              <a:t>Living the Muslim life</a:t>
            </a:r>
          </a:p>
        </p:txBody>
      </p:sp>
      <p:sp>
        <p:nvSpPr>
          <p:cNvPr id="24" name="TextBox 23">
            <a:extLst>
              <a:ext uri="{FF2B5EF4-FFF2-40B4-BE49-F238E27FC236}">
                <a16:creationId xmlns:a16="http://schemas.microsoft.com/office/drawing/2014/main" id="{0DDBB9D9-94C9-4767-8000-86513DDFAE2E}"/>
              </a:ext>
            </a:extLst>
          </p:cNvPr>
          <p:cNvSpPr txBox="1"/>
          <p:nvPr/>
        </p:nvSpPr>
        <p:spPr>
          <a:xfrm>
            <a:off x="4790255" y="4524315"/>
            <a:ext cx="3726730" cy="2292935"/>
          </a:xfrm>
          <a:prstGeom prst="rect">
            <a:avLst/>
          </a:prstGeom>
          <a:noFill/>
        </p:spPr>
        <p:txBody>
          <a:bodyPr wrap="square" rtlCol="0">
            <a:spAutoFit/>
          </a:bodyPr>
          <a:lstStyle/>
          <a:p>
            <a:r>
              <a:rPr lang="en-GB" sz="800" b="1" u="sng" dirty="0">
                <a:latin typeface="Comic Sans MS" panose="030F0702030302020204" pitchFamily="66" charset="0"/>
              </a:rPr>
              <a:t>Hajj – 5</a:t>
            </a:r>
            <a:r>
              <a:rPr lang="en-GB" sz="800" b="1" u="sng" baseline="30000" dirty="0">
                <a:latin typeface="Comic Sans MS" panose="030F0702030302020204" pitchFamily="66" charset="0"/>
              </a:rPr>
              <a:t>th</a:t>
            </a:r>
            <a:r>
              <a:rPr lang="en-GB" sz="800" b="1" u="sng" dirty="0">
                <a:latin typeface="Comic Sans MS" panose="030F0702030302020204" pitchFamily="66" charset="0"/>
              </a:rPr>
              <a:t> pillar</a:t>
            </a:r>
          </a:p>
          <a:p>
            <a:endParaRPr lang="en-GB" sz="500" b="1" u="sng" dirty="0">
              <a:latin typeface="Comic Sans MS" panose="030F0702030302020204" pitchFamily="66" charset="0"/>
            </a:endParaRPr>
          </a:p>
          <a:p>
            <a:r>
              <a:rPr lang="en-GB" sz="500" dirty="0">
                <a:latin typeface="Comic Sans MS" panose="030F0702030302020204" pitchFamily="66" charset="0"/>
              </a:rPr>
              <a:t>A pilgrimage is a journey made for religious reasons. Hajj, the fifth pillar of </a:t>
            </a:r>
            <a:r>
              <a:rPr lang="en-GB" sz="500" dirty="0" err="1">
                <a:latin typeface="Comic Sans MS" panose="030F0702030302020204" pitchFamily="66" charset="0"/>
              </a:rPr>
              <a:t>islam</a:t>
            </a:r>
            <a:r>
              <a:rPr lang="en-GB" sz="500" dirty="0">
                <a:latin typeface="Comic Sans MS" panose="030F0702030302020204" pitchFamily="66" charset="0"/>
              </a:rPr>
              <a:t> is a pilgrimage to Makkah in Saudi Arabia that Muslims should make once in their lifetime as longs as they are healthy and wealthy enough to do so.  Hajj takes place in the last month of the Islamic calendar. During this time around 3 million Muslims take part in pilgrimage.</a:t>
            </a:r>
          </a:p>
          <a:p>
            <a:r>
              <a:rPr lang="en-GB" sz="500" dirty="0">
                <a:latin typeface="Comic Sans MS" panose="030F0702030302020204" pitchFamily="66" charset="0"/>
              </a:rPr>
              <a:t>Hajj starts and ends at the </a:t>
            </a:r>
            <a:r>
              <a:rPr lang="en-GB" sz="500" dirty="0" err="1">
                <a:latin typeface="Comic Sans MS" panose="030F0702030302020204" pitchFamily="66" charset="0"/>
              </a:rPr>
              <a:t>ka’aba</a:t>
            </a:r>
            <a:r>
              <a:rPr lang="en-GB" sz="500" dirty="0">
                <a:latin typeface="Comic Sans MS" panose="030F0702030302020204" pitchFamily="66" charset="0"/>
              </a:rPr>
              <a:t>. This is a cube shaped building built by the prophet Ibrahim as a shrine to God. Over the years the people of Makkah (who worshipped many gods), used the </a:t>
            </a:r>
            <a:r>
              <a:rPr lang="en-GB" sz="500" dirty="0" err="1">
                <a:latin typeface="Comic Sans MS" panose="030F0702030302020204" pitchFamily="66" charset="0"/>
              </a:rPr>
              <a:t>Ka’aba</a:t>
            </a:r>
            <a:r>
              <a:rPr lang="en-GB" sz="500" dirty="0">
                <a:latin typeface="Comic Sans MS" panose="030F0702030302020204" pitchFamily="66" charset="0"/>
              </a:rPr>
              <a:t> to store their idols. However, the prophet Muhammad restored it to the worship of God alone.</a:t>
            </a:r>
          </a:p>
          <a:p>
            <a:endParaRPr lang="en-GB" sz="500" dirty="0">
              <a:latin typeface="Comic Sans MS" panose="030F0702030302020204" pitchFamily="66" charset="0"/>
            </a:endParaRPr>
          </a:p>
          <a:p>
            <a:r>
              <a:rPr lang="en-GB" sz="500" dirty="0">
                <a:latin typeface="Comic Sans MS" panose="030F0702030302020204" pitchFamily="66" charset="0"/>
              </a:rPr>
              <a:t>Pilgrims must be:</a:t>
            </a:r>
          </a:p>
          <a:p>
            <a:r>
              <a:rPr lang="en-GB" sz="500" dirty="0">
                <a:latin typeface="Comic Sans MS" panose="030F0702030302020204" pitchFamily="66" charset="0"/>
              </a:rPr>
              <a:t>- Muslim. Non-Muslims are not allowed</a:t>
            </a:r>
          </a:p>
          <a:p>
            <a:r>
              <a:rPr lang="en-GB" sz="500" dirty="0">
                <a:latin typeface="Comic Sans MS" panose="030F0702030302020204" pitchFamily="66" charset="0"/>
              </a:rPr>
              <a:t>- Of sound mind</a:t>
            </a:r>
          </a:p>
          <a:p>
            <a:r>
              <a:rPr lang="en-GB" sz="500" dirty="0">
                <a:latin typeface="Comic Sans MS" panose="030F0702030302020204" pitchFamily="66" charset="0"/>
              </a:rPr>
              <a:t>- Physically fit and able to take the strains and rigour of the journey</a:t>
            </a:r>
          </a:p>
          <a:p>
            <a:r>
              <a:rPr lang="en-GB" sz="500" dirty="0">
                <a:latin typeface="Comic Sans MS" panose="030F0702030302020204" pitchFamily="66" charset="0"/>
              </a:rPr>
              <a:t>- In a position to provide for any loved ones they have left behind</a:t>
            </a:r>
          </a:p>
          <a:p>
            <a:r>
              <a:rPr lang="en-GB" sz="500" dirty="0">
                <a:latin typeface="Comic Sans MS" panose="030F0702030302020204" pitchFamily="66" charset="0"/>
              </a:rPr>
              <a:t>- Able to pay for Hajj without having to resort to dishonest ways of raising money</a:t>
            </a:r>
          </a:p>
          <a:p>
            <a:endParaRPr lang="en-GB" sz="500" dirty="0">
              <a:latin typeface="Comic Sans MS" panose="030F0702030302020204" pitchFamily="66" charset="0"/>
            </a:endParaRPr>
          </a:p>
          <a:p>
            <a:r>
              <a:rPr lang="en-GB" sz="500" b="1" dirty="0">
                <a:latin typeface="Comic Sans MS" panose="030F0702030302020204" pitchFamily="66" charset="0"/>
              </a:rPr>
              <a:t>Significance of Hajj: </a:t>
            </a:r>
            <a:r>
              <a:rPr lang="en-GB" sz="500" dirty="0">
                <a:latin typeface="Comic Sans MS" panose="030F0702030302020204" pitchFamily="66" charset="0"/>
              </a:rPr>
              <a:t>Hajj has great significance for Muslims. Even though it is a requirement to go on Hajj once in a lifetime, many Muslims go a number of times, especially those who live close to Makkah. Once someone has completed Hajj, they can be referred to as a Hajji. </a:t>
            </a:r>
          </a:p>
          <a:p>
            <a:r>
              <a:rPr lang="en-GB" sz="500" dirty="0">
                <a:latin typeface="Comic Sans MS" panose="030F0702030302020204" pitchFamily="66" charset="0"/>
              </a:rPr>
              <a:t>Hajj is important to Muslims because:</a:t>
            </a:r>
          </a:p>
          <a:p>
            <a:r>
              <a:rPr lang="en-GB" sz="500" dirty="0">
                <a:latin typeface="Comic Sans MS" panose="030F0702030302020204" pitchFamily="66" charset="0"/>
              </a:rPr>
              <a:t>- Reminds Muslims of their faith</a:t>
            </a:r>
          </a:p>
          <a:p>
            <a:r>
              <a:rPr lang="en-GB" sz="500" dirty="0">
                <a:latin typeface="Comic Sans MS" panose="030F0702030302020204" pitchFamily="66" charset="0"/>
              </a:rPr>
              <a:t>- Spiritual transformation</a:t>
            </a:r>
          </a:p>
          <a:p>
            <a:r>
              <a:rPr lang="en-GB" sz="500" dirty="0">
                <a:latin typeface="Comic Sans MS" panose="030F0702030302020204" pitchFamily="66" charset="0"/>
              </a:rPr>
              <a:t>- Unity and equality</a:t>
            </a:r>
          </a:p>
          <a:p>
            <a:r>
              <a:rPr lang="en-GB" sz="500" dirty="0">
                <a:latin typeface="Comic Sans MS" panose="030F0702030302020204" pitchFamily="66" charset="0"/>
              </a:rPr>
              <a:t>- Inner peace</a:t>
            </a:r>
          </a:p>
          <a:p>
            <a:r>
              <a:rPr lang="en-GB" sz="500" dirty="0">
                <a:latin typeface="Comic Sans MS" panose="030F0702030302020204" pitchFamily="66" charset="0"/>
              </a:rPr>
              <a:t>- Forgiveness</a:t>
            </a:r>
          </a:p>
          <a:p>
            <a:r>
              <a:rPr lang="en-GB" sz="500" dirty="0">
                <a:latin typeface="Comic Sans MS" panose="030F0702030302020204" pitchFamily="66" charset="0"/>
              </a:rPr>
              <a:t>- Spiritual self-discipline</a:t>
            </a:r>
          </a:p>
          <a:p>
            <a:r>
              <a:rPr lang="en-GB" sz="500" dirty="0">
                <a:latin typeface="Comic Sans MS" panose="030F0702030302020204" pitchFamily="66" charset="0"/>
              </a:rPr>
              <a:t>- Teaches sincerity and humility</a:t>
            </a:r>
          </a:p>
          <a:p>
            <a:r>
              <a:rPr lang="en-GB" sz="500" dirty="0">
                <a:latin typeface="Comic Sans MS" panose="030F0702030302020204" pitchFamily="66" charset="0"/>
              </a:rPr>
              <a:t>- Become more aware of God</a:t>
            </a:r>
          </a:p>
        </p:txBody>
      </p:sp>
      <p:graphicFrame>
        <p:nvGraphicFramePr>
          <p:cNvPr id="26" name="Table 25">
            <a:extLst>
              <a:ext uri="{FF2B5EF4-FFF2-40B4-BE49-F238E27FC236}">
                <a16:creationId xmlns:a16="http://schemas.microsoft.com/office/drawing/2014/main" id="{C5A3BE76-AA3D-4BDD-B845-8E109E7AF76B}"/>
              </a:ext>
            </a:extLst>
          </p:cNvPr>
          <p:cNvGraphicFramePr>
            <a:graphicFrameLocks noGrp="1"/>
          </p:cNvGraphicFramePr>
          <p:nvPr>
            <p:extLst>
              <p:ext uri="{D42A27DB-BD31-4B8C-83A1-F6EECF244321}">
                <p14:modId xmlns:p14="http://schemas.microsoft.com/office/powerpoint/2010/main" val="567262332"/>
              </p:ext>
            </p:extLst>
          </p:nvPr>
        </p:nvGraphicFramePr>
        <p:xfrm>
          <a:off x="8554767" y="4630994"/>
          <a:ext cx="3575768" cy="2138518"/>
        </p:xfrm>
        <a:graphic>
          <a:graphicData uri="http://schemas.openxmlformats.org/drawingml/2006/table">
            <a:tbl>
              <a:tblPr firstRow="1" bandRow="1">
                <a:tableStyleId>{5C22544A-7EE6-4342-B048-85BDC9FD1C3A}</a:tableStyleId>
              </a:tblPr>
              <a:tblGrid>
                <a:gridCol w="505918">
                  <a:extLst>
                    <a:ext uri="{9D8B030D-6E8A-4147-A177-3AD203B41FA5}">
                      <a16:colId xmlns:a16="http://schemas.microsoft.com/office/drawing/2014/main" val="3558776779"/>
                    </a:ext>
                  </a:extLst>
                </a:gridCol>
                <a:gridCol w="3069850">
                  <a:extLst>
                    <a:ext uri="{9D8B030D-6E8A-4147-A177-3AD203B41FA5}">
                      <a16:colId xmlns:a16="http://schemas.microsoft.com/office/drawing/2014/main" val="2782007379"/>
                    </a:ext>
                  </a:extLst>
                </a:gridCol>
              </a:tblGrid>
              <a:tr h="260733">
                <a:tc>
                  <a:txBody>
                    <a:bodyPr/>
                    <a:lstStyle/>
                    <a:p>
                      <a:pPr algn="ctr"/>
                      <a:r>
                        <a:rPr lang="en-GB" sz="500" b="0" dirty="0">
                          <a:solidFill>
                            <a:schemeClr val="tx1"/>
                          </a:solidFill>
                          <a:latin typeface="Comic Sans MS" panose="030F0702030302020204" pitchFamily="66" charset="0"/>
                        </a:rPr>
                        <a:t>Stage of Ihram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350" b="0" dirty="0">
                          <a:solidFill>
                            <a:schemeClr val="tx1"/>
                          </a:solidFill>
                          <a:latin typeface="Comic Sans MS" panose="030F0702030302020204" pitchFamily="66" charset="0"/>
                        </a:rPr>
                        <a:t>Before Hajj begins, pilgrims enter a sacred state called Ihram. This involves performing ritual washing, praying and putting on Ihram clothing. For men this is two sheets of white cloth that they wrap around their body. The white cloth is a sign of equality and purity. Women wear clothes of a single colour that cover the whole of their body apart from their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4893051"/>
                  </a:ext>
                </a:extLst>
              </a:tr>
              <a:tr h="481960">
                <a:tc>
                  <a:txBody>
                    <a:bodyPr/>
                    <a:lstStyle/>
                    <a:p>
                      <a:pPr algn="ctr"/>
                      <a:r>
                        <a:rPr lang="en-GB" sz="500" b="0" dirty="0">
                          <a:solidFill>
                            <a:schemeClr val="tx1"/>
                          </a:solidFill>
                          <a:latin typeface="Comic Sans MS" panose="030F0702030302020204" pitchFamily="66" charset="0"/>
                        </a:rPr>
                        <a:t>Tawaf (circling the </a:t>
                      </a:r>
                      <a:r>
                        <a:rPr lang="en-GB" sz="500" b="0" dirty="0" err="1">
                          <a:solidFill>
                            <a:schemeClr val="tx1"/>
                          </a:solidFill>
                          <a:latin typeface="Comic Sans MS" panose="030F0702030302020204" pitchFamily="66" charset="0"/>
                        </a:rPr>
                        <a:t>Ka’bah</a:t>
                      </a:r>
                      <a:r>
                        <a:rPr lang="en-GB" sz="500" b="0" dirty="0">
                          <a:solidFill>
                            <a:schemeClr val="tx1"/>
                          </a:solidFill>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350" b="0" dirty="0">
                          <a:solidFill>
                            <a:schemeClr val="tx1"/>
                          </a:solidFill>
                          <a:latin typeface="Comic Sans MS" panose="030F0702030302020204" pitchFamily="66" charset="0"/>
                        </a:rPr>
                        <a:t>The </a:t>
                      </a:r>
                      <a:r>
                        <a:rPr lang="en-GB" sz="350" b="0" dirty="0" err="1">
                          <a:solidFill>
                            <a:schemeClr val="tx1"/>
                          </a:solidFill>
                          <a:latin typeface="Comic Sans MS" panose="030F0702030302020204" pitchFamily="66" charset="0"/>
                        </a:rPr>
                        <a:t>Ka’bah</a:t>
                      </a:r>
                      <a:r>
                        <a:rPr lang="en-GB" sz="350" b="0" dirty="0">
                          <a:solidFill>
                            <a:schemeClr val="tx1"/>
                          </a:solidFill>
                          <a:latin typeface="Comic Sans MS" panose="030F0702030302020204" pitchFamily="66" charset="0"/>
                        </a:rPr>
                        <a:t> is an ancient stone building set in the centre of the Grand Mosque in Makkah. Muslims will perform the ‘Tawaf’ which means walking around the </a:t>
                      </a:r>
                      <a:r>
                        <a:rPr lang="en-GB" sz="350" b="0" dirty="0" err="1">
                          <a:solidFill>
                            <a:schemeClr val="tx1"/>
                          </a:solidFill>
                          <a:latin typeface="Comic Sans MS" panose="030F0702030302020204" pitchFamily="66" charset="0"/>
                        </a:rPr>
                        <a:t>Ka’bah</a:t>
                      </a:r>
                      <a:r>
                        <a:rPr lang="en-GB" sz="350" b="0" dirty="0">
                          <a:solidFill>
                            <a:schemeClr val="tx1"/>
                          </a:solidFill>
                          <a:latin typeface="Comic Sans MS" panose="030F0702030302020204" pitchFamily="66" charset="0"/>
                        </a:rPr>
                        <a:t> 7 times in an anti- clockwise direction.  Preferably running the first three &amp; walking the last four. As they circle they pray ‘Here I am Oh Lord, at your service. Praise &amp; blessings to you.’ They start their circuit at the corner where the black stone is. If possible they should try to kiss or touch this stone. Although the stone is seen as sacred, the origins of it are unclear. Some believe it is a meteorite; others believe it was given to Adam by God to erase his sin &amp; allow him a path to heaven; others believe it was brought from a nearby mountain by the angel Jibril, or that it came from paradise. The circling symbolises unity- worshipping One God together at that moment.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0395307"/>
                  </a:ext>
                </a:extLst>
              </a:tr>
              <a:tr h="426654">
                <a:tc>
                  <a:txBody>
                    <a:bodyPr/>
                    <a:lstStyle/>
                    <a:p>
                      <a:pPr algn="ctr"/>
                      <a:r>
                        <a:rPr lang="en-GB" sz="500" b="0" dirty="0" err="1">
                          <a:solidFill>
                            <a:schemeClr val="tx1"/>
                          </a:solidFill>
                          <a:latin typeface="Comic Sans MS" panose="030F0702030302020204" pitchFamily="66" charset="0"/>
                        </a:rPr>
                        <a:t>Safa</a:t>
                      </a:r>
                      <a:r>
                        <a:rPr lang="en-GB" sz="500" b="0" dirty="0">
                          <a:solidFill>
                            <a:schemeClr val="tx1"/>
                          </a:solidFill>
                          <a:latin typeface="Comic Sans MS" panose="030F0702030302020204" pitchFamily="66" charset="0"/>
                        </a:rPr>
                        <a:t> and </a:t>
                      </a:r>
                      <a:r>
                        <a:rPr lang="en-GB" sz="500" b="0" dirty="0" err="1">
                          <a:solidFill>
                            <a:schemeClr val="tx1"/>
                          </a:solidFill>
                          <a:latin typeface="Comic Sans MS" panose="030F0702030302020204" pitchFamily="66" charset="0"/>
                        </a:rPr>
                        <a:t>Marwa</a:t>
                      </a:r>
                      <a:endParaRPr lang="en-GB" sz="50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350" b="0" dirty="0">
                          <a:solidFill>
                            <a:schemeClr val="tx1"/>
                          </a:solidFill>
                          <a:latin typeface="Comic Sans MS" panose="030F0702030302020204" pitchFamily="66" charset="0"/>
                        </a:rPr>
                        <a:t>The Hajj moves on to walk seven times between the hills of </a:t>
                      </a:r>
                      <a:r>
                        <a:rPr lang="en-GB" sz="350" b="0" dirty="0" err="1">
                          <a:solidFill>
                            <a:schemeClr val="tx1"/>
                          </a:solidFill>
                          <a:latin typeface="Comic Sans MS" panose="030F0702030302020204" pitchFamily="66" charset="0"/>
                        </a:rPr>
                        <a:t>Safa</a:t>
                      </a:r>
                      <a:r>
                        <a:rPr lang="en-GB" sz="350" b="0" dirty="0">
                          <a:solidFill>
                            <a:schemeClr val="tx1"/>
                          </a:solidFill>
                          <a:latin typeface="Comic Sans MS" panose="030F0702030302020204" pitchFamily="66" charset="0"/>
                        </a:rPr>
                        <a:t> and </a:t>
                      </a:r>
                      <a:r>
                        <a:rPr lang="en-GB" sz="350" b="0" dirty="0" err="1">
                          <a:solidFill>
                            <a:schemeClr val="tx1"/>
                          </a:solidFill>
                          <a:latin typeface="Comic Sans MS" panose="030F0702030302020204" pitchFamily="66" charset="0"/>
                        </a:rPr>
                        <a:t>Marwa</a:t>
                      </a:r>
                      <a:r>
                        <a:rPr lang="en-GB" sz="350" b="0" dirty="0">
                          <a:solidFill>
                            <a:schemeClr val="tx1"/>
                          </a:solidFill>
                          <a:latin typeface="Comic Sans MS" panose="030F0702030302020204" pitchFamily="66" charset="0"/>
                        </a:rPr>
                        <a:t>. During each quarter-mile walk Muslims recite prayers. The walk signifies Hagar’s search for water and perseverance before God. Hagar and her son Ishmael were left in the desert by her husband Ibrahim at God’s command. Hagar went in search of water, frantically running in between the Mountains 7 times. When she returned Ismail had kicked his heels into the sand and a spring had appeared - provided by God in reward for her persistence. Pilgrims can still visit this spring, at the Zamzam well. There are steps leading down to it, in a chamber under the courtyard of the Sacred Mosque. Many pilgrims drink it, wash with it, and take some of the water home with them.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61414967"/>
                  </a:ext>
                </a:extLst>
              </a:tr>
              <a:tr h="371347">
                <a:tc>
                  <a:txBody>
                    <a:bodyPr/>
                    <a:lstStyle/>
                    <a:p>
                      <a:pPr algn="ctr"/>
                      <a:r>
                        <a:rPr lang="en-GB" sz="450" b="0" dirty="0">
                          <a:solidFill>
                            <a:schemeClr val="tx1"/>
                          </a:solidFill>
                          <a:latin typeface="Comic Sans MS" panose="030F0702030302020204" pitchFamily="66" charset="0"/>
                        </a:rPr>
                        <a:t>Arafat &amp; </a:t>
                      </a:r>
                      <a:r>
                        <a:rPr lang="en-GB" sz="450" b="0" dirty="0" err="1">
                          <a:solidFill>
                            <a:schemeClr val="tx1"/>
                          </a:solidFill>
                          <a:latin typeface="Comic Sans MS" panose="030F0702030302020204" pitchFamily="66" charset="0"/>
                        </a:rPr>
                        <a:t>Muzdalifah</a:t>
                      </a:r>
                      <a:endParaRPr lang="en-GB" sz="450" b="0" dirty="0">
                        <a:solidFill>
                          <a:schemeClr val="tx1"/>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350" b="0" dirty="0">
                          <a:solidFill>
                            <a:schemeClr val="tx1"/>
                          </a:solidFill>
                          <a:latin typeface="Comic Sans MS" panose="030F0702030302020204" pitchFamily="66" charset="0"/>
                        </a:rPr>
                        <a:t>The Hajj moves to the Mount of Mercy on the Plain of Arafat where Muhammad preached his last sermon. This is the heart and soul of the Hajj. Pilgrims will stand from midday to sunset reaching out to Allah, feeling His presence and forgiveness. Muslims pray for others when they are at Arafat because they believe that their prayers are more effective there since they are submitting to Allah &amp; are especially close to him. After sunset the Hajj then moves on to </a:t>
                      </a:r>
                      <a:r>
                        <a:rPr lang="en-GB" sz="350" b="0" dirty="0" err="1">
                          <a:solidFill>
                            <a:schemeClr val="tx1"/>
                          </a:solidFill>
                          <a:latin typeface="Comic Sans MS" panose="030F0702030302020204" pitchFamily="66" charset="0"/>
                        </a:rPr>
                        <a:t>Muzdalifah</a:t>
                      </a:r>
                      <a:r>
                        <a:rPr lang="en-GB" sz="350" b="0" dirty="0">
                          <a:solidFill>
                            <a:schemeClr val="tx1"/>
                          </a:solidFill>
                          <a:latin typeface="Comic Sans MS" panose="030F0702030302020204" pitchFamily="66" charset="0"/>
                        </a:rPr>
                        <a:t> for the evening &amp; night prayers. A rough pebbled plain where pilgrims will rest, eat and collect 49 stones for the following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56998958"/>
                  </a:ext>
                </a:extLst>
              </a:tr>
              <a:tr h="316039">
                <a:tc>
                  <a:txBody>
                    <a:bodyPr/>
                    <a:lstStyle/>
                    <a:p>
                      <a:pPr algn="ctr"/>
                      <a:r>
                        <a:rPr lang="en-GB" sz="500" b="0" dirty="0">
                          <a:solidFill>
                            <a:schemeClr val="tx1"/>
                          </a:solidFill>
                          <a:latin typeface="Comic Sans MS" panose="030F0702030302020204" pitchFamily="66" charset="0"/>
                        </a:rPr>
                        <a:t>Mina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350" b="0" dirty="0">
                          <a:solidFill>
                            <a:schemeClr val="tx1"/>
                          </a:solidFill>
                          <a:latin typeface="Comic Sans MS" panose="030F0702030302020204" pitchFamily="66" charset="0"/>
                        </a:rPr>
                        <a:t>Pilgrims set out to Mina where they will throw seven stones at each of the three pillars there which represent the devil &amp; temptation. After being cleansed by God at Arafat they want to hit these symbolic pillars of wrong with right actions. The ‘stoning of the devil’ is followed by the festival of Id ul-</a:t>
                      </a:r>
                      <a:r>
                        <a:rPr lang="en-GB" sz="350" b="0" dirty="0" err="1">
                          <a:solidFill>
                            <a:schemeClr val="tx1"/>
                          </a:solidFill>
                          <a:latin typeface="Comic Sans MS" panose="030F0702030302020204" pitchFamily="66" charset="0"/>
                        </a:rPr>
                        <a:t>Adha</a:t>
                      </a:r>
                      <a:r>
                        <a:rPr lang="en-GB" sz="350" b="0" dirty="0">
                          <a:solidFill>
                            <a:schemeClr val="tx1"/>
                          </a:solidFill>
                          <a:latin typeface="Comic Sans MS" panose="030F0702030302020204" pitchFamily="66" charset="0"/>
                        </a:rPr>
                        <a:t> (the festival of sacrifice). A sacrifice of a goat or a sheep is made, in memory of when Ibrahim was going to sacrifice his son Ishmael for his love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08173092"/>
                  </a:ext>
                </a:extLst>
              </a:tr>
              <a:tr h="281785">
                <a:tc>
                  <a:txBody>
                    <a:bodyPr/>
                    <a:lstStyle/>
                    <a:p>
                      <a:pPr algn="ctr"/>
                      <a:r>
                        <a:rPr lang="en-GB" sz="500" b="0" dirty="0">
                          <a:solidFill>
                            <a:schemeClr val="tx1"/>
                          </a:solidFill>
                          <a:latin typeface="Comic Sans MS" panose="030F0702030302020204" pitchFamily="66" charset="0"/>
                        </a:rPr>
                        <a:t>Return to Makkah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350" b="0" dirty="0">
                          <a:solidFill>
                            <a:schemeClr val="tx1"/>
                          </a:solidFill>
                          <a:latin typeface="Comic Sans MS" panose="030F0702030302020204" pitchFamily="66" charset="0"/>
                        </a:rPr>
                        <a:t>After Id-ul-</a:t>
                      </a:r>
                      <a:r>
                        <a:rPr lang="en-GB" sz="350" b="0" dirty="0" err="1">
                          <a:solidFill>
                            <a:schemeClr val="tx1"/>
                          </a:solidFill>
                          <a:latin typeface="Comic Sans MS" panose="030F0702030302020204" pitchFamily="66" charset="0"/>
                        </a:rPr>
                        <a:t>Adha</a:t>
                      </a:r>
                      <a:r>
                        <a:rPr lang="en-GB" sz="350" b="0" dirty="0">
                          <a:solidFill>
                            <a:schemeClr val="tx1"/>
                          </a:solidFill>
                          <a:latin typeface="Comic Sans MS" panose="030F0702030302020204" pitchFamily="66" charset="0"/>
                        </a:rPr>
                        <a:t> he Hajjis shave their head as a symbol that they have changed from this pilgrimage. Pilgrims then change back to their normal clothes. This symbolises a fresh start -  the state of Ihram is lifted and they can resume normal life. On returning to Mecca Hajjis complete another seven circuits of the </a:t>
                      </a:r>
                      <a:r>
                        <a:rPr lang="en-GB" sz="350" b="0" dirty="0" err="1">
                          <a:solidFill>
                            <a:schemeClr val="tx1"/>
                          </a:solidFill>
                          <a:latin typeface="Comic Sans MS" panose="030F0702030302020204" pitchFamily="66" charset="0"/>
                        </a:rPr>
                        <a:t>Kab’ah</a:t>
                      </a:r>
                      <a:r>
                        <a:rPr lang="en-GB" sz="350" b="0" dirty="0">
                          <a:solidFill>
                            <a:schemeClr val="tx1"/>
                          </a:solidFill>
                          <a:latin typeface="Comic Sans MS" panose="030F0702030302020204" pitchFamily="66" charset="0"/>
                        </a:rPr>
                        <a:t> before leaving for home.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41589245"/>
                  </a:ext>
                </a:extLst>
              </a:tr>
            </a:tbl>
          </a:graphicData>
        </a:graphic>
      </p:graphicFrame>
      <p:pic>
        <p:nvPicPr>
          <p:cNvPr id="28" name="Picture 27">
            <a:extLst>
              <a:ext uri="{FF2B5EF4-FFF2-40B4-BE49-F238E27FC236}">
                <a16:creationId xmlns:a16="http://schemas.microsoft.com/office/drawing/2014/main" id="{3170B398-B5BD-43D7-B60E-6F91129042E4}"/>
              </a:ext>
            </a:extLst>
          </p:cNvPr>
          <p:cNvPicPr>
            <a:picLocks noChangeAspect="1"/>
          </p:cNvPicPr>
          <p:nvPr/>
        </p:nvPicPr>
        <p:blipFill>
          <a:blip r:embed="rId8"/>
          <a:stretch>
            <a:fillRect/>
          </a:stretch>
        </p:blipFill>
        <p:spPr>
          <a:xfrm>
            <a:off x="7079226" y="6067895"/>
            <a:ext cx="1249455" cy="701617"/>
          </a:xfrm>
          <a:prstGeom prst="rect">
            <a:avLst/>
          </a:prstGeom>
          <a:ln w="12700">
            <a:solidFill>
              <a:schemeClr val="tx1"/>
            </a:solidFill>
          </a:ln>
        </p:spPr>
      </p:pic>
      <p:sp>
        <p:nvSpPr>
          <p:cNvPr id="29" name="Rectangle 28">
            <a:extLst>
              <a:ext uri="{FF2B5EF4-FFF2-40B4-BE49-F238E27FC236}">
                <a16:creationId xmlns:a16="http://schemas.microsoft.com/office/drawing/2014/main" id="{EB607CA8-18DB-4E28-A467-D1DF83E65A95}"/>
              </a:ext>
            </a:extLst>
          </p:cNvPr>
          <p:cNvSpPr/>
          <p:nvPr/>
        </p:nvSpPr>
        <p:spPr>
          <a:xfrm>
            <a:off x="4830852" y="4555403"/>
            <a:ext cx="7361148" cy="2279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97C6E0F-CA98-4BEA-9B0D-2693D662A581}"/>
              </a:ext>
            </a:extLst>
          </p:cNvPr>
          <p:cNvSpPr/>
          <p:nvPr/>
        </p:nvSpPr>
        <p:spPr>
          <a:xfrm>
            <a:off x="7367169" y="5200447"/>
            <a:ext cx="1126133" cy="584775"/>
          </a:xfrm>
          <a:prstGeom prst="rect">
            <a:avLst/>
          </a:prstGeom>
          <a:solidFill>
            <a:srgbClr val="FFFF00"/>
          </a:solidFill>
          <a:ln>
            <a:solidFill>
              <a:schemeClr val="tx1"/>
            </a:solidFill>
          </a:ln>
        </p:spPr>
        <p:txBody>
          <a:bodyPr wrap="square">
            <a:spAutoFit/>
          </a:bodyPr>
          <a:lstStyle/>
          <a:p>
            <a:pPr algn="ctr"/>
            <a:r>
              <a:rPr lang="en-GB" sz="400" dirty="0">
                <a:latin typeface="Comic Sans MS" panose="030F0702030302020204" pitchFamily="66" charset="0"/>
              </a:rPr>
              <a:t>‘That they may witness the benefits appointed, over the cattle which he has provided for them; then eat ye thereof and feed the distressed ones in want. Then let them complete the rites prescribed for them, perform their vows and </a:t>
            </a:r>
            <a:r>
              <a:rPr lang="en-GB" sz="400" dirty="0" err="1">
                <a:latin typeface="Comic Sans MS" panose="030F0702030302020204" pitchFamily="66" charset="0"/>
              </a:rPr>
              <a:t>circumambulate</a:t>
            </a:r>
            <a:r>
              <a:rPr lang="en-GB" sz="400" dirty="0">
                <a:latin typeface="Comic Sans MS" panose="030F0702030302020204" pitchFamily="66" charset="0"/>
              </a:rPr>
              <a:t> the ancient house’ (Surah 22:29)</a:t>
            </a:r>
          </a:p>
        </p:txBody>
      </p:sp>
    </p:spTree>
    <p:extLst>
      <p:ext uri="{BB962C8B-B14F-4D97-AF65-F5344CB8AC3E}">
        <p14:creationId xmlns:p14="http://schemas.microsoft.com/office/powerpoint/2010/main" val="233549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CC0F6-78E7-4F7D-AACD-AAD779BC8B88}"/>
              </a:ext>
            </a:extLst>
          </p:cNvPr>
          <p:cNvSpPr txBox="1"/>
          <p:nvPr/>
        </p:nvSpPr>
        <p:spPr>
          <a:xfrm>
            <a:off x="0" y="0"/>
            <a:ext cx="2253955" cy="6186309"/>
          </a:xfrm>
          <a:prstGeom prst="rect">
            <a:avLst/>
          </a:prstGeom>
          <a:noFill/>
        </p:spPr>
        <p:txBody>
          <a:bodyPr wrap="square" rtlCol="0">
            <a:spAutoFit/>
          </a:bodyPr>
          <a:lstStyle/>
          <a:p>
            <a:r>
              <a:rPr lang="en-GB" sz="900" b="1" u="sng" dirty="0">
                <a:latin typeface="Comic Sans MS" panose="030F0702030302020204" pitchFamily="66" charset="0"/>
              </a:rPr>
              <a:t>Jihad</a:t>
            </a:r>
          </a:p>
          <a:p>
            <a:endParaRPr lang="en-GB" sz="700" dirty="0">
              <a:latin typeface="Comic Sans MS" panose="030F0702030302020204" pitchFamily="66" charset="0"/>
            </a:endParaRPr>
          </a:p>
          <a:p>
            <a:r>
              <a:rPr lang="en-GB" sz="700" dirty="0">
                <a:latin typeface="Comic Sans MS" panose="030F0702030302020204" pitchFamily="66" charset="0"/>
              </a:rPr>
              <a:t>- </a:t>
            </a:r>
            <a:r>
              <a:rPr lang="en-GB" sz="700" i="1" dirty="0">
                <a:latin typeface="Comic Sans MS" panose="030F0702030302020204" pitchFamily="66" charset="0"/>
              </a:rPr>
              <a:t>to struggle or to strive</a:t>
            </a:r>
          </a:p>
          <a:p>
            <a:endParaRPr lang="en-GB" sz="700" dirty="0">
              <a:latin typeface="Comic Sans MS" panose="030F0702030302020204" pitchFamily="66" charset="0"/>
            </a:endParaRPr>
          </a:p>
          <a:p>
            <a:r>
              <a:rPr lang="en-GB" sz="700" dirty="0">
                <a:latin typeface="Comic Sans MS" panose="030F0702030302020204" pitchFamily="66" charset="0"/>
              </a:rPr>
              <a:t>The prophet Muhammad said that there are two types of Jihad. The concept of Jihad comes from the Qur’an and it is mentioned several times.</a:t>
            </a: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endParaRPr lang="en-GB" sz="700" dirty="0">
              <a:latin typeface="Comic Sans MS" panose="030F0702030302020204" pitchFamily="66" charset="0"/>
            </a:endParaRPr>
          </a:p>
          <a:p>
            <a:r>
              <a:rPr lang="en-GB" sz="700" b="1" dirty="0">
                <a:latin typeface="Comic Sans MS" panose="030F0702030302020204" pitchFamily="66" charset="0"/>
              </a:rPr>
              <a:t>Greater Jihad means:</a:t>
            </a:r>
          </a:p>
          <a:p>
            <a:r>
              <a:rPr lang="en-GB" sz="700" dirty="0">
                <a:latin typeface="Comic Sans MS" panose="030F0702030302020204" pitchFamily="66" charset="0"/>
              </a:rPr>
              <a:t>- </a:t>
            </a:r>
            <a:r>
              <a:rPr lang="en-GB" sz="600" dirty="0">
                <a:latin typeface="Comic Sans MS" panose="030F0702030302020204" pitchFamily="66" charset="0"/>
              </a:rPr>
              <a:t>Struggle to perform all of the five pillars properly</a:t>
            </a:r>
          </a:p>
          <a:p>
            <a:r>
              <a:rPr lang="en-GB" sz="600" dirty="0">
                <a:latin typeface="Comic Sans MS" panose="030F0702030302020204" pitchFamily="66" charset="0"/>
              </a:rPr>
              <a:t>- Struggle to follow the </a:t>
            </a:r>
            <a:r>
              <a:rPr lang="en-GB" sz="600" dirty="0" err="1">
                <a:latin typeface="Comic Sans MS" panose="030F0702030302020204" pitchFamily="66" charset="0"/>
              </a:rPr>
              <a:t>Shari’ah</a:t>
            </a:r>
            <a:r>
              <a:rPr lang="en-GB" sz="600" dirty="0">
                <a:latin typeface="Comic Sans MS" panose="030F0702030302020204" pitchFamily="66" charset="0"/>
              </a:rPr>
              <a:t> exactly </a:t>
            </a:r>
          </a:p>
          <a:p>
            <a:r>
              <a:rPr lang="en-GB" sz="600" dirty="0">
                <a:latin typeface="Comic Sans MS" panose="030F0702030302020204" pitchFamily="66" charset="0"/>
              </a:rPr>
              <a:t>- Struggle to both discover and follow the perfect example of the Prophet Muhammad</a:t>
            </a:r>
          </a:p>
          <a:p>
            <a:r>
              <a:rPr lang="en-GB" sz="600" dirty="0">
                <a:latin typeface="Comic Sans MS" panose="030F0702030302020204" pitchFamily="66" charset="0"/>
              </a:rPr>
              <a:t>- The struggle to be ‘pleasing to Allah’ so that one will be allowed into paradise. </a:t>
            </a:r>
          </a:p>
          <a:p>
            <a:endParaRPr lang="en-GB" sz="600" dirty="0">
              <a:latin typeface="Comic Sans MS" panose="030F0702030302020204" pitchFamily="66" charset="0"/>
            </a:endParaRPr>
          </a:p>
          <a:p>
            <a:r>
              <a:rPr lang="en-GB" sz="700" b="1" dirty="0">
                <a:latin typeface="Comic Sans MS" panose="030F0702030302020204" pitchFamily="66" charset="0"/>
              </a:rPr>
              <a:t>Lesser Jihad means:</a:t>
            </a:r>
          </a:p>
          <a:p>
            <a:r>
              <a:rPr lang="en-GB" sz="600" dirty="0">
                <a:latin typeface="Comic Sans MS" panose="030F0702030302020204" pitchFamily="66" charset="0"/>
              </a:rPr>
              <a:t>Having removed the evil from themselves, Muslims can then begin the work of removing evil from society. They should target injustices such as:</a:t>
            </a:r>
          </a:p>
          <a:p>
            <a:r>
              <a:rPr lang="en-GB" sz="600" dirty="0">
                <a:latin typeface="Comic Sans MS" panose="030F0702030302020204" pitchFamily="66" charset="0"/>
              </a:rPr>
              <a:t>- Underdevelopment</a:t>
            </a:r>
          </a:p>
          <a:p>
            <a:r>
              <a:rPr lang="en-GB" sz="600" dirty="0">
                <a:latin typeface="Comic Sans MS" panose="030F0702030302020204" pitchFamily="66" charset="0"/>
              </a:rPr>
              <a:t>- Unfair trading</a:t>
            </a:r>
          </a:p>
          <a:p>
            <a:r>
              <a:rPr lang="en-GB" sz="600" dirty="0">
                <a:latin typeface="Comic Sans MS" panose="030F0702030302020204" pitchFamily="66" charset="0"/>
              </a:rPr>
              <a:t>- Lack of education</a:t>
            </a:r>
          </a:p>
          <a:p>
            <a:r>
              <a:rPr lang="en-GB" sz="600" dirty="0">
                <a:latin typeface="Comic Sans MS" panose="030F0702030302020204" pitchFamily="66" charset="0"/>
              </a:rPr>
              <a:t>- Lack of welfare state</a:t>
            </a:r>
          </a:p>
          <a:p>
            <a:r>
              <a:rPr lang="en-GB" sz="600" dirty="0">
                <a:latin typeface="Comic Sans MS" panose="030F0702030302020204" pitchFamily="66" charset="0"/>
              </a:rPr>
              <a:t>- The gap between rich and poor</a:t>
            </a:r>
          </a:p>
          <a:p>
            <a:r>
              <a:rPr lang="en-GB" sz="600" dirty="0">
                <a:latin typeface="Comic Sans MS" panose="030F0702030302020204" pitchFamily="66" charset="0"/>
              </a:rPr>
              <a:t>Muslims aim to produce a perfect Muslim society before they are in a position to target non-Muslim societies and bring them into Islam. </a:t>
            </a:r>
          </a:p>
          <a:p>
            <a:endParaRPr lang="en-GB" sz="700" b="1" dirty="0">
              <a:latin typeface="Comic Sans MS" panose="030F0702030302020204" pitchFamily="66" charset="0"/>
            </a:endParaRPr>
          </a:p>
          <a:p>
            <a:r>
              <a:rPr lang="en-GB" sz="700" b="1" dirty="0">
                <a:latin typeface="Comic Sans MS" panose="030F0702030302020204" pitchFamily="66" charset="0"/>
              </a:rPr>
              <a:t>Different ideas about jihad:</a:t>
            </a:r>
          </a:p>
          <a:p>
            <a:r>
              <a:rPr lang="en-GB" sz="600" dirty="0">
                <a:latin typeface="Comic Sans MS" panose="030F0702030302020204" pitchFamily="66" charset="0"/>
              </a:rPr>
              <a:t>Some groups like IS and Boko Haram, believe that they have a duty to fight non-</a:t>
            </a:r>
            <a:r>
              <a:rPr lang="en-GB" sz="600" dirty="0" err="1">
                <a:latin typeface="Comic Sans MS" panose="030F0702030302020204" pitchFamily="66" charset="0"/>
              </a:rPr>
              <a:t>muslims</a:t>
            </a:r>
            <a:r>
              <a:rPr lang="en-GB" sz="600" dirty="0">
                <a:latin typeface="Comic Sans MS" panose="030F0702030302020204" pitchFamily="66" charset="0"/>
              </a:rPr>
              <a:t> so that Islam can dominate the world. They also kidnap and torture people, endorse suicide bombings and teaches that anyone who dies as a martyr will go straight to paradise. </a:t>
            </a: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endParaRPr lang="en-GB" sz="600" dirty="0">
              <a:latin typeface="Comic Sans MS" panose="030F0702030302020204" pitchFamily="66" charset="0"/>
            </a:endParaRPr>
          </a:p>
          <a:p>
            <a:r>
              <a:rPr lang="en-GB" sz="600" dirty="0">
                <a:latin typeface="Comic Sans MS" panose="030F0702030302020204" pitchFamily="66" charset="0"/>
              </a:rPr>
              <a:t>The majority of Muslims believe that this is a wrong interpretation of jihad and that nothing can ever justify terrorism. They would emphasise the importance of peace - which is one of the meanings of the term ‘Islam’ - and say that lesser jihad does not permit terrorism. </a:t>
            </a:r>
          </a:p>
          <a:p>
            <a:endParaRPr lang="en-GB" sz="600" dirty="0">
              <a:latin typeface="Comic Sans MS" panose="030F0702030302020204" pitchFamily="66" charset="0"/>
            </a:endParaRPr>
          </a:p>
          <a:p>
            <a:endParaRPr lang="en-GB" sz="500" dirty="0">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493A0798-7E32-4998-8779-8C81E9C4A610}"/>
              </a:ext>
            </a:extLst>
          </p:cNvPr>
          <p:cNvGraphicFramePr>
            <a:graphicFrameLocks noGrp="1"/>
          </p:cNvGraphicFramePr>
          <p:nvPr>
            <p:extLst>
              <p:ext uri="{D42A27DB-BD31-4B8C-83A1-F6EECF244321}">
                <p14:modId xmlns:p14="http://schemas.microsoft.com/office/powerpoint/2010/main" val="3229217073"/>
              </p:ext>
            </p:extLst>
          </p:nvPr>
        </p:nvGraphicFramePr>
        <p:xfrm>
          <a:off x="88142" y="904553"/>
          <a:ext cx="2165814" cy="1006134"/>
        </p:xfrm>
        <a:graphic>
          <a:graphicData uri="http://schemas.openxmlformats.org/drawingml/2006/table">
            <a:tbl>
              <a:tblPr firstRow="1" bandRow="1">
                <a:tableStyleId>{5C22544A-7EE6-4342-B048-85BDC9FD1C3A}</a:tableStyleId>
              </a:tblPr>
              <a:tblGrid>
                <a:gridCol w="1082907">
                  <a:extLst>
                    <a:ext uri="{9D8B030D-6E8A-4147-A177-3AD203B41FA5}">
                      <a16:colId xmlns:a16="http://schemas.microsoft.com/office/drawing/2014/main" val="1835273575"/>
                    </a:ext>
                  </a:extLst>
                </a:gridCol>
                <a:gridCol w="1082907">
                  <a:extLst>
                    <a:ext uri="{9D8B030D-6E8A-4147-A177-3AD203B41FA5}">
                      <a16:colId xmlns:a16="http://schemas.microsoft.com/office/drawing/2014/main" val="2038636510"/>
                    </a:ext>
                  </a:extLst>
                </a:gridCol>
              </a:tblGrid>
              <a:tr h="1006134">
                <a:tc>
                  <a:txBody>
                    <a:bodyPr/>
                    <a:lstStyle/>
                    <a:p>
                      <a:pPr algn="ctr"/>
                      <a:r>
                        <a:rPr lang="en-GB" sz="600" b="1" u="sng" dirty="0">
                          <a:solidFill>
                            <a:schemeClr val="tx1"/>
                          </a:solidFill>
                          <a:latin typeface="Comic Sans MS" panose="030F0702030302020204" pitchFamily="66" charset="0"/>
                        </a:rPr>
                        <a:t>Greater jihad </a:t>
                      </a:r>
                      <a:r>
                        <a:rPr lang="en-GB" sz="600" b="0" dirty="0">
                          <a:solidFill>
                            <a:schemeClr val="tx1"/>
                          </a:solidFill>
                          <a:latin typeface="Comic Sans MS" panose="030F0702030302020204" pitchFamily="66" charset="0"/>
                        </a:rPr>
                        <a:t>is a personal inward struggle of all Muslims to live in line with the teachings of their faith. This means they must observe the Five Pillars of Islam.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600" b="1" u="sng" dirty="0">
                          <a:solidFill>
                            <a:schemeClr val="tx1"/>
                          </a:solidFill>
                          <a:latin typeface="Comic Sans MS" panose="030F0702030302020204" pitchFamily="66" charset="0"/>
                        </a:rPr>
                        <a:t>Lesser jihad </a:t>
                      </a:r>
                      <a:r>
                        <a:rPr lang="en-GB" sz="600" b="0" dirty="0">
                          <a:solidFill>
                            <a:schemeClr val="tx1"/>
                          </a:solidFill>
                          <a:latin typeface="Comic Sans MS" panose="030F0702030302020204" pitchFamily="66" charset="0"/>
                        </a:rPr>
                        <a:t>is seen as the outward struggle to defend Islam from threat. In the early days of the faith, this was important when Muslims were being persecuted and they needed to protect their freedom to practise their faith.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83982953"/>
                  </a:ext>
                </a:extLst>
              </a:tr>
            </a:tbl>
          </a:graphicData>
        </a:graphic>
      </p:graphicFrame>
      <p:sp>
        <p:nvSpPr>
          <p:cNvPr id="4" name="Rectangle 3">
            <a:extLst>
              <a:ext uri="{FF2B5EF4-FFF2-40B4-BE49-F238E27FC236}">
                <a16:creationId xmlns:a16="http://schemas.microsoft.com/office/drawing/2014/main" id="{12314B01-B18C-43ED-9BCA-FF6D810C775E}"/>
              </a:ext>
            </a:extLst>
          </p:cNvPr>
          <p:cNvSpPr/>
          <p:nvPr/>
        </p:nvSpPr>
        <p:spPr>
          <a:xfrm>
            <a:off x="193149" y="6050574"/>
            <a:ext cx="1955800" cy="553998"/>
          </a:xfrm>
          <a:prstGeom prst="rect">
            <a:avLst/>
          </a:prstGeom>
          <a:solidFill>
            <a:srgbClr val="FFFF00"/>
          </a:solidFill>
          <a:ln>
            <a:solidFill>
              <a:schemeClr val="tx1"/>
            </a:solidFill>
          </a:ln>
        </p:spPr>
        <p:txBody>
          <a:bodyPr wrap="square">
            <a:spAutoFit/>
          </a:bodyPr>
          <a:lstStyle/>
          <a:p>
            <a:r>
              <a:rPr lang="en-GB" sz="600" dirty="0">
                <a:latin typeface="Comic Sans MS" panose="030F0702030302020204" pitchFamily="66" charset="0"/>
              </a:rPr>
              <a:t>‘Those who believe, and suffer exile and strive with might and main in God’s cause with their goods and their persons, have the highest rank in the sight of God. These are the people who will achieve salvation’ (Surah 9:20)</a:t>
            </a:r>
          </a:p>
        </p:txBody>
      </p:sp>
      <p:pic>
        <p:nvPicPr>
          <p:cNvPr id="2050" name="Picture 2" descr="https://lh3.googleusercontent.com/mA6lMe-Sove8VcmlJBRIrbvwSJAPvafJYwKbJu48O7tQF7mvgP2iTHDCZYfwk3LrJOymOYDhn4HX1BaN2e4i5VxElAbODGFhrpkooEFaAgkX1btYQ3sDvIqkjwc-3EUsR6j-gTYkTZA">
            <a:extLst>
              <a:ext uri="{FF2B5EF4-FFF2-40B4-BE49-F238E27FC236}">
                <a16:creationId xmlns:a16="http://schemas.microsoft.com/office/drawing/2014/main" id="{888418BC-0B16-4300-8889-97039480E8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94" y="4648742"/>
            <a:ext cx="2069510" cy="701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F13430-A743-48FB-9931-831167D100F3}"/>
              </a:ext>
            </a:extLst>
          </p:cNvPr>
          <p:cNvSpPr/>
          <p:nvPr/>
        </p:nvSpPr>
        <p:spPr>
          <a:xfrm>
            <a:off x="0" y="0"/>
            <a:ext cx="2342098" cy="6858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80E1033-606B-464D-A75F-D50064DE1F30}"/>
              </a:ext>
            </a:extLst>
          </p:cNvPr>
          <p:cNvSpPr txBox="1"/>
          <p:nvPr/>
        </p:nvSpPr>
        <p:spPr>
          <a:xfrm>
            <a:off x="2430240" y="0"/>
            <a:ext cx="7955706" cy="230832"/>
          </a:xfrm>
          <a:prstGeom prst="rect">
            <a:avLst/>
          </a:prstGeom>
          <a:noFill/>
        </p:spPr>
        <p:txBody>
          <a:bodyPr wrap="square" rtlCol="0">
            <a:spAutoFit/>
          </a:bodyPr>
          <a:lstStyle/>
          <a:p>
            <a:r>
              <a:rPr lang="en-GB" sz="900" b="1" u="sng" dirty="0">
                <a:latin typeface="Comic Sans MS" panose="030F0702030302020204" pitchFamily="66" charset="0"/>
              </a:rPr>
              <a:t>Celebrations and commemorations</a:t>
            </a:r>
          </a:p>
        </p:txBody>
      </p:sp>
      <p:graphicFrame>
        <p:nvGraphicFramePr>
          <p:cNvPr id="7" name="Table 6">
            <a:extLst>
              <a:ext uri="{FF2B5EF4-FFF2-40B4-BE49-F238E27FC236}">
                <a16:creationId xmlns:a16="http://schemas.microsoft.com/office/drawing/2014/main" id="{FFF381E1-D94A-4739-A04B-5F26CE5B5FBE}"/>
              </a:ext>
            </a:extLst>
          </p:cNvPr>
          <p:cNvGraphicFramePr>
            <a:graphicFrameLocks noGrp="1"/>
          </p:cNvGraphicFramePr>
          <p:nvPr>
            <p:extLst>
              <p:ext uri="{D42A27DB-BD31-4B8C-83A1-F6EECF244321}">
                <p14:modId xmlns:p14="http://schemas.microsoft.com/office/powerpoint/2010/main" val="2014838734"/>
              </p:ext>
            </p:extLst>
          </p:nvPr>
        </p:nvGraphicFramePr>
        <p:xfrm>
          <a:off x="2546823" y="230830"/>
          <a:ext cx="9445768" cy="2717085"/>
        </p:xfrm>
        <a:graphic>
          <a:graphicData uri="http://schemas.openxmlformats.org/drawingml/2006/table">
            <a:tbl>
              <a:tblPr firstRow="1" bandRow="1">
                <a:tableStyleId>{5C22544A-7EE6-4342-B048-85BDC9FD1C3A}</a:tableStyleId>
              </a:tblPr>
              <a:tblGrid>
                <a:gridCol w="4722884">
                  <a:extLst>
                    <a:ext uri="{9D8B030D-6E8A-4147-A177-3AD203B41FA5}">
                      <a16:colId xmlns:a16="http://schemas.microsoft.com/office/drawing/2014/main" val="4162380134"/>
                    </a:ext>
                  </a:extLst>
                </a:gridCol>
                <a:gridCol w="4722884">
                  <a:extLst>
                    <a:ext uri="{9D8B030D-6E8A-4147-A177-3AD203B41FA5}">
                      <a16:colId xmlns:a16="http://schemas.microsoft.com/office/drawing/2014/main" val="1378912750"/>
                    </a:ext>
                  </a:extLst>
                </a:gridCol>
              </a:tblGrid>
              <a:tr h="240286">
                <a:tc>
                  <a:txBody>
                    <a:bodyPr/>
                    <a:lstStyle/>
                    <a:p>
                      <a:pPr algn="ctr"/>
                      <a:r>
                        <a:rPr lang="en-GB" sz="700" u="sng" dirty="0">
                          <a:solidFill>
                            <a:schemeClr val="tx1"/>
                          </a:solidFill>
                          <a:latin typeface="Comic Sans MS" panose="030F0702030302020204" pitchFamily="66" charset="0"/>
                        </a:rPr>
                        <a:t>Id-ul-</a:t>
                      </a:r>
                      <a:r>
                        <a:rPr lang="en-GB" sz="700" u="sng" dirty="0" err="1">
                          <a:solidFill>
                            <a:schemeClr val="tx1"/>
                          </a:solidFill>
                          <a:latin typeface="Comic Sans MS" panose="030F0702030302020204" pitchFamily="66" charset="0"/>
                        </a:rPr>
                        <a:t>Adha</a:t>
                      </a:r>
                      <a:r>
                        <a:rPr lang="en-GB" sz="700" u="sng" dirty="0">
                          <a:solidFill>
                            <a:schemeClr val="tx1"/>
                          </a:solidFill>
                          <a:latin typeface="Comic Sans MS" panose="030F0702030302020204" pitchFamily="66" charset="0"/>
                        </a:rPr>
                        <a:t>: festival commemorating the devotion of Ibrahim and </a:t>
                      </a:r>
                      <a:r>
                        <a:rPr lang="en-GB" sz="700" u="sng" dirty="0" err="1">
                          <a:solidFill>
                            <a:schemeClr val="tx1"/>
                          </a:solidFill>
                          <a:latin typeface="Comic Sans MS" panose="030F0702030302020204" pitchFamily="66" charset="0"/>
                        </a:rPr>
                        <a:t>Isma’il</a:t>
                      </a:r>
                      <a:r>
                        <a:rPr lang="en-GB" sz="700" u="sng" dirty="0">
                          <a:solidFill>
                            <a:schemeClr val="tx1"/>
                          </a:solidFill>
                          <a:latin typeface="Comic Sans MS" panose="030F0702030302020204" pitchFamily="66"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700" u="sng" dirty="0">
                          <a:solidFill>
                            <a:schemeClr val="tx1"/>
                          </a:solidFill>
                          <a:latin typeface="Comic Sans MS" panose="030F0702030302020204" pitchFamily="66" charset="0"/>
                        </a:rPr>
                        <a:t>Id-ul </a:t>
                      </a:r>
                      <a:r>
                        <a:rPr lang="en-GB" sz="700" u="sng" dirty="0" err="1">
                          <a:solidFill>
                            <a:schemeClr val="tx1"/>
                          </a:solidFill>
                          <a:latin typeface="Comic Sans MS" panose="030F0702030302020204" pitchFamily="66" charset="0"/>
                        </a:rPr>
                        <a:t>Fitr</a:t>
                      </a:r>
                      <a:r>
                        <a:rPr lang="en-GB" sz="700" u="sng" dirty="0">
                          <a:solidFill>
                            <a:schemeClr val="tx1"/>
                          </a:solidFill>
                          <a:latin typeface="Comic Sans MS" panose="030F0702030302020204" pitchFamily="66" charset="0"/>
                        </a:rPr>
                        <a:t>: festival to celebrate the end of Ramadan.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29628928"/>
                  </a:ext>
                </a:extLst>
              </a:tr>
              <a:tr h="1109015">
                <a:tc>
                  <a:txBody>
                    <a:bodyPr/>
                    <a:lstStyle/>
                    <a:p>
                      <a:pPr algn="ctr"/>
                      <a:r>
                        <a:rPr lang="en-GB" sz="600" dirty="0">
                          <a:solidFill>
                            <a:schemeClr val="tx1"/>
                          </a:solidFill>
                          <a:latin typeface="Comic Sans MS" panose="030F0702030302020204" pitchFamily="66" charset="0"/>
                        </a:rPr>
                        <a:t>Id-ul-</a:t>
                      </a:r>
                      <a:r>
                        <a:rPr lang="en-GB" sz="600" dirty="0" err="1">
                          <a:solidFill>
                            <a:schemeClr val="tx1"/>
                          </a:solidFill>
                          <a:latin typeface="Comic Sans MS" panose="030F0702030302020204" pitchFamily="66" charset="0"/>
                        </a:rPr>
                        <a:t>Adha</a:t>
                      </a:r>
                      <a:r>
                        <a:rPr lang="en-GB" sz="600" dirty="0">
                          <a:solidFill>
                            <a:schemeClr val="tx1"/>
                          </a:solidFill>
                          <a:latin typeface="Comic Sans MS" panose="030F0702030302020204" pitchFamily="66" charset="0"/>
                        </a:rPr>
                        <a:t> is the festival of sacrifice and commemorates the story of Ibrahim and </a:t>
                      </a:r>
                      <a:r>
                        <a:rPr lang="en-GB" sz="600" dirty="0" err="1">
                          <a:solidFill>
                            <a:schemeClr val="tx1"/>
                          </a:solidFill>
                          <a:latin typeface="Comic Sans MS" panose="030F0702030302020204" pitchFamily="66" charset="0"/>
                        </a:rPr>
                        <a:t>Isma’il</a:t>
                      </a:r>
                      <a:r>
                        <a:rPr lang="en-GB" sz="600" dirty="0">
                          <a:solidFill>
                            <a:schemeClr val="tx1"/>
                          </a:solidFill>
                          <a:latin typeface="Comic Sans MS" panose="030F0702030302020204" pitchFamily="66" charset="0"/>
                        </a:rPr>
                        <a:t>. Ibrahim had a dream in which Allah commanded him to sacrifice his son </a:t>
                      </a:r>
                      <a:r>
                        <a:rPr lang="en-GB" sz="600" dirty="0" err="1">
                          <a:solidFill>
                            <a:schemeClr val="tx1"/>
                          </a:solidFill>
                          <a:latin typeface="Comic Sans MS" panose="030F0702030302020204" pitchFamily="66" charset="0"/>
                        </a:rPr>
                        <a:t>Isma’il</a:t>
                      </a:r>
                      <a:r>
                        <a:rPr lang="en-GB" sz="600" dirty="0">
                          <a:solidFill>
                            <a:schemeClr val="tx1"/>
                          </a:solidFill>
                          <a:latin typeface="Comic Sans MS" panose="030F0702030302020204" pitchFamily="66" charset="0"/>
                        </a:rPr>
                        <a:t>. When Ibrahim to </a:t>
                      </a:r>
                      <a:r>
                        <a:rPr lang="en-GB" sz="600" dirty="0" err="1">
                          <a:solidFill>
                            <a:schemeClr val="tx1"/>
                          </a:solidFill>
                          <a:latin typeface="Comic Sans MS" panose="030F0702030302020204" pitchFamily="66" charset="0"/>
                        </a:rPr>
                        <a:t>Isma’il</a:t>
                      </a:r>
                      <a:r>
                        <a:rPr lang="en-GB" sz="600" dirty="0">
                          <a:solidFill>
                            <a:schemeClr val="tx1"/>
                          </a:solidFill>
                          <a:latin typeface="Comic Sans MS" panose="030F0702030302020204" pitchFamily="66" charset="0"/>
                        </a:rPr>
                        <a:t> about his dream, he agreed to give his life for Allah. When Ibrahim was ready to kill </a:t>
                      </a:r>
                      <a:r>
                        <a:rPr lang="en-GB" sz="600" dirty="0" err="1">
                          <a:solidFill>
                            <a:schemeClr val="tx1"/>
                          </a:solidFill>
                          <a:latin typeface="Comic Sans MS" panose="030F0702030302020204" pitchFamily="66" charset="0"/>
                        </a:rPr>
                        <a:t>Isma’il</a:t>
                      </a:r>
                      <a:r>
                        <a:rPr lang="en-GB" sz="600" dirty="0">
                          <a:solidFill>
                            <a:schemeClr val="tx1"/>
                          </a:solidFill>
                          <a:latin typeface="Comic Sans MS" panose="030F0702030302020204" pitchFamily="66" charset="0"/>
                        </a:rPr>
                        <a:t>, Allah intervened and praised them both for their faith. </a:t>
                      </a:r>
                    </a:p>
                    <a:p>
                      <a:pPr algn="ctr"/>
                      <a:r>
                        <a:rPr lang="en-GB" sz="600" dirty="0">
                          <a:solidFill>
                            <a:schemeClr val="tx1"/>
                          </a:solidFill>
                          <a:latin typeface="Comic Sans MS" panose="030F0702030302020204" pitchFamily="66" charset="0"/>
                        </a:rPr>
                        <a:t>Id-ul-</a:t>
                      </a:r>
                      <a:r>
                        <a:rPr lang="en-GB" sz="600" dirty="0" err="1">
                          <a:solidFill>
                            <a:schemeClr val="tx1"/>
                          </a:solidFill>
                          <a:latin typeface="Comic Sans MS" panose="030F0702030302020204" pitchFamily="66" charset="0"/>
                        </a:rPr>
                        <a:t>Adha</a:t>
                      </a:r>
                      <a:r>
                        <a:rPr lang="en-GB" sz="600" dirty="0">
                          <a:solidFill>
                            <a:schemeClr val="tx1"/>
                          </a:solidFill>
                          <a:latin typeface="Comic Sans MS" panose="030F0702030302020204" pitchFamily="66" charset="0"/>
                        </a:rPr>
                        <a:t> reminds Muslims that they should give Allah their full devotion and the festival was started by Prophet Muhammad. It is celebrated ten weeks after Id-ul-</a:t>
                      </a:r>
                      <a:r>
                        <a:rPr lang="en-GB" sz="600" dirty="0" err="1">
                          <a:solidFill>
                            <a:schemeClr val="tx1"/>
                          </a:solidFill>
                          <a:latin typeface="Comic Sans MS" panose="030F0702030302020204" pitchFamily="66" charset="0"/>
                        </a:rPr>
                        <a:t>Fitr</a:t>
                      </a:r>
                      <a:r>
                        <a:rPr lang="en-GB" sz="600" dirty="0">
                          <a:solidFill>
                            <a:schemeClr val="tx1"/>
                          </a:solidFill>
                          <a:latin typeface="Comic Sans MS" panose="030F0702030302020204" pitchFamily="66" charset="0"/>
                        </a:rPr>
                        <a:t> and the end of Hajj. Muslims sacrifice sheep and cattle in memory of Ibrahim and </a:t>
                      </a:r>
                      <a:r>
                        <a:rPr lang="en-GB" sz="600" dirty="0" err="1">
                          <a:solidFill>
                            <a:schemeClr val="tx1"/>
                          </a:solidFill>
                          <a:latin typeface="Comic Sans MS" panose="030F0702030302020204" pitchFamily="66" charset="0"/>
                        </a:rPr>
                        <a:t>Isma’il</a:t>
                      </a:r>
                      <a:r>
                        <a:rPr lang="en-GB" sz="600" dirty="0">
                          <a:solidFill>
                            <a:schemeClr val="tx1"/>
                          </a:solidFill>
                          <a:latin typeface="Comic Sans MS" panose="030F0702030302020204" pitchFamily="66" charset="0"/>
                        </a:rPr>
                        <a:t> and share the meat with the poor or give to charity. </a:t>
                      </a:r>
                    </a:p>
                    <a:p>
                      <a:pPr algn="ctr"/>
                      <a:r>
                        <a:rPr lang="en-GB" sz="600" dirty="0">
                          <a:solidFill>
                            <a:schemeClr val="tx1"/>
                          </a:solidFill>
                          <a:latin typeface="Comic Sans MS" panose="030F0702030302020204" pitchFamily="66" charset="0"/>
                        </a:rPr>
                        <a:t>Muslims wear new clothes on Id-ul-</a:t>
                      </a:r>
                      <a:r>
                        <a:rPr lang="en-GB" sz="600" dirty="0" err="1">
                          <a:solidFill>
                            <a:schemeClr val="tx1"/>
                          </a:solidFill>
                          <a:latin typeface="Comic Sans MS" panose="030F0702030302020204" pitchFamily="66" charset="0"/>
                        </a:rPr>
                        <a:t>Adha</a:t>
                      </a:r>
                      <a:r>
                        <a:rPr lang="en-GB" sz="600" dirty="0">
                          <a:solidFill>
                            <a:schemeClr val="tx1"/>
                          </a:solidFill>
                          <a:latin typeface="Comic Sans MS" panose="030F0702030302020204" pitchFamily="66" charset="0"/>
                        </a:rPr>
                        <a:t> and families go to the mosque to offer a special prayer and listen to a sermon. Muslims from all backgrounds hug each other and say “Id Mubarak” which means ‘have a blessed Id’. This symbolises that all Muslims are one big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GB" sz="600" dirty="0">
                          <a:solidFill>
                            <a:schemeClr val="tx1"/>
                          </a:solidFill>
                          <a:latin typeface="Comic Sans MS" panose="030F0702030302020204" pitchFamily="66" charset="0"/>
                        </a:rPr>
                        <a:t>Id-ul-</a:t>
                      </a:r>
                      <a:r>
                        <a:rPr lang="en-GB" sz="600" dirty="0" err="1">
                          <a:solidFill>
                            <a:schemeClr val="tx1"/>
                          </a:solidFill>
                          <a:latin typeface="Comic Sans MS" panose="030F0702030302020204" pitchFamily="66" charset="0"/>
                        </a:rPr>
                        <a:t>Fitr</a:t>
                      </a:r>
                      <a:r>
                        <a:rPr lang="en-GB" sz="600" dirty="0">
                          <a:solidFill>
                            <a:schemeClr val="tx1"/>
                          </a:solidFill>
                          <a:latin typeface="Comic Sans MS" panose="030F0702030302020204" pitchFamily="66" charset="0"/>
                        </a:rPr>
                        <a:t> celebrates the end of Ramadan and Muslims express their gratitude to Allah for helping them through a month of fasting and bringing blessings to all Muslims. Prophet Muhammad started off the tradition of celebrating Id-ul-</a:t>
                      </a:r>
                      <a:r>
                        <a:rPr lang="en-GB" sz="600" dirty="0" err="1">
                          <a:solidFill>
                            <a:schemeClr val="tx1"/>
                          </a:solidFill>
                          <a:latin typeface="Comic Sans MS" panose="030F0702030302020204" pitchFamily="66" charset="0"/>
                        </a:rPr>
                        <a:t>Fitr</a:t>
                      </a:r>
                      <a:r>
                        <a:rPr lang="en-GB" sz="600" dirty="0">
                          <a:solidFill>
                            <a:schemeClr val="tx1"/>
                          </a:solidFill>
                          <a:latin typeface="Comic Sans MS" panose="030F0702030302020204" pitchFamily="66" charset="0"/>
                        </a:rPr>
                        <a:t> and Muslims give gifts to family and friends and invite each other to eat a special meal. </a:t>
                      </a:r>
                    </a:p>
                    <a:p>
                      <a:pPr algn="l"/>
                      <a:r>
                        <a:rPr lang="en-GB" sz="600" dirty="0">
                          <a:solidFill>
                            <a:schemeClr val="tx1"/>
                          </a:solidFill>
                          <a:latin typeface="Comic Sans MS" panose="030F0702030302020204" pitchFamily="66" charset="0"/>
                        </a:rPr>
                        <a:t>Muslims wear new clothes and families go to the mosque to offer a special prayer and listen to a sermon. Muslims from all backgrounds hug each other and say “Id Mubarak” which means ‘have a blessed Id’. This symbolises that all Muslims are one big community.</a:t>
                      </a:r>
                    </a:p>
                    <a:p>
                      <a:pPr algn="l"/>
                      <a:r>
                        <a:rPr lang="en-GB" sz="600" dirty="0">
                          <a:solidFill>
                            <a:schemeClr val="tx1"/>
                          </a:solidFill>
                          <a:latin typeface="Comic Sans MS" panose="030F0702030302020204" pitchFamily="66" charset="0"/>
                        </a:rPr>
                        <a:t>Each family is expected to give money to charity to show that every member of Muslim society is                          valued and protected.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52345894"/>
                  </a:ext>
                </a:extLst>
              </a:tr>
              <a:tr h="369671">
                <a:tc>
                  <a:txBody>
                    <a:bodyPr/>
                    <a:lstStyle/>
                    <a:p>
                      <a:pPr algn="ctr"/>
                      <a:r>
                        <a:rPr lang="en-GB" sz="700" b="1" u="sng" dirty="0">
                          <a:solidFill>
                            <a:schemeClr val="tx1"/>
                          </a:solidFill>
                          <a:latin typeface="Comic Sans MS" panose="030F0702030302020204" pitchFamily="66" charset="0"/>
                        </a:rPr>
                        <a:t>Id-ul-Ghadeer: Shi’a festival commemorating the Prophet Muhammad’s choice of Ali as a leader of Muslims.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700" b="1" u="sng" dirty="0">
                          <a:solidFill>
                            <a:schemeClr val="tx1"/>
                          </a:solidFill>
                          <a:latin typeface="Comic Sans MS" panose="030F0702030302020204" pitchFamily="66" charset="0"/>
                        </a:rPr>
                        <a:t>Ashura: Shia commemoration of Imam Hussain’s martyrdom.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93628512"/>
                  </a:ext>
                </a:extLst>
              </a:tr>
              <a:tr h="998113">
                <a:tc>
                  <a:txBody>
                    <a:bodyPr/>
                    <a:lstStyle/>
                    <a:p>
                      <a:pPr algn="l"/>
                      <a:r>
                        <a:rPr lang="en-GB" sz="600" dirty="0">
                          <a:solidFill>
                            <a:schemeClr val="tx1"/>
                          </a:solidFill>
                          <a:latin typeface="Comic Sans MS" panose="030F0702030302020204" pitchFamily="66" charset="0"/>
                        </a:rPr>
                        <a:t>Id-ul-Ghadeer is a commemoration of the time Muhammad officially declared that Ali was going to be his successor and is therefore only celebrated by Shi’a Muslims, as Sunni Muslims don’t believe this was Muhammad’s intention.                         Ghadeer is a pond, where Shi’a Muslims believe Muhammad’s decision to appoint Ali as the next leader was                                   made.</a:t>
                      </a:r>
                    </a:p>
                    <a:p>
                      <a:pPr algn="l"/>
                      <a:r>
                        <a:rPr lang="en-GB" sz="600" dirty="0">
                          <a:solidFill>
                            <a:schemeClr val="tx1"/>
                          </a:solidFill>
                          <a:latin typeface="Comic Sans MS" panose="030F0702030302020204" pitchFamily="66" charset="0"/>
                        </a:rPr>
                        <a:t>Id-ul-Ghadeer takes place on the 18th day of the month of </a:t>
                      </a:r>
                      <a:r>
                        <a:rPr lang="en-GB" sz="600" dirty="0" err="1">
                          <a:solidFill>
                            <a:schemeClr val="tx1"/>
                          </a:solidFill>
                          <a:latin typeface="Comic Sans MS" panose="030F0702030302020204" pitchFamily="66" charset="0"/>
                        </a:rPr>
                        <a:t>Dhu</a:t>
                      </a:r>
                      <a:r>
                        <a:rPr lang="en-GB" sz="600" dirty="0">
                          <a:solidFill>
                            <a:schemeClr val="tx1"/>
                          </a:solidFill>
                          <a:latin typeface="Comic Sans MS" panose="030F0702030302020204" pitchFamily="66" charset="0"/>
                        </a:rPr>
                        <a:t> al-</a:t>
                      </a:r>
                      <a:r>
                        <a:rPr lang="en-GB" sz="600" dirty="0" err="1">
                          <a:solidFill>
                            <a:schemeClr val="tx1"/>
                          </a:solidFill>
                          <a:latin typeface="Comic Sans MS" panose="030F0702030302020204" pitchFamily="66" charset="0"/>
                        </a:rPr>
                        <a:t>Hijjah</a:t>
                      </a:r>
                      <a:r>
                        <a:rPr lang="en-GB" sz="600" dirty="0">
                          <a:solidFill>
                            <a:schemeClr val="tx1"/>
                          </a:solidFill>
                          <a:latin typeface="Comic Sans MS" panose="030F0702030302020204" pitchFamily="66" charset="0"/>
                        </a:rPr>
                        <a:t> and Shi’a Muslims fast on this day.                             They also go to the mosque and listen to poetry being read out. Shi’a Muslims refer to this festival as “the                                   greatest 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600" dirty="0">
                          <a:solidFill>
                            <a:schemeClr val="tx1"/>
                          </a:solidFill>
                          <a:latin typeface="Comic Sans MS" panose="030F0702030302020204" pitchFamily="66" charset="0"/>
                        </a:rPr>
                        <a:t>Ashura takes place on the 10th day of the month of Muharram. It commemorates the anniversary of the martyrdom (being killed for your beliefs) of Prophet Muhammad’s grandson, Imam Hussain, who was murdered in Karbala in Iraq. </a:t>
                      </a:r>
                    </a:p>
                    <a:p>
                      <a:pPr algn="ctr"/>
                      <a:r>
                        <a:rPr lang="en-GB" sz="600" dirty="0">
                          <a:solidFill>
                            <a:schemeClr val="tx1"/>
                          </a:solidFill>
                          <a:latin typeface="Comic Sans MS" panose="030F0702030302020204" pitchFamily="66" charset="0"/>
                        </a:rPr>
                        <a:t>Hussain had refused to accept the leadership of Yazid because he was an oppressive ruler who went against Muhammad’s teachings. Yazid forced Hussain, his relatives and companions out of the city of Madinah and sent an army after them into the desert. Hussain was eventually trapped and starved and Yazid’s army murdered them all. </a:t>
                      </a:r>
                    </a:p>
                    <a:p>
                      <a:pPr algn="ctr"/>
                      <a:r>
                        <a:rPr lang="en-GB" sz="600" dirty="0">
                          <a:solidFill>
                            <a:schemeClr val="tx1"/>
                          </a:solidFill>
                          <a:latin typeface="Comic Sans MS" panose="030F0702030302020204" pitchFamily="66" charset="0"/>
                        </a:rPr>
                        <a:t>Shia Muslims commemorate this event by going to the mosque every night, from the 1st day of the month of Muharram until the 10th. Shi’a Muslims wear black to symbolise mourning until 40 days after Ashura, when mourning officially ends. Every year, millions of Muslims visit Karbala to see the shrine of Hussain and many Muslims give blood in memory of Hussain’s death.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84829613"/>
                  </a:ext>
                </a:extLst>
              </a:tr>
            </a:tbl>
          </a:graphicData>
        </a:graphic>
      </p:graphicFrame>
      <p:pic>
        <p:nvPicPr>
          <p:cNvPr id="2052" name="Picture 4" descr="https://lh6.googleusercontent.com/TD7BDMCrm2F62E4jNWEfyIZBiM75CcjFT1bujdThdNPchgvzoOUaCWCR0uqaJW64Qruyf5MNFTSnJN3MwAYe4XGcW38swdBOk5XOCSHXgYNOrdMU00YLLztKlhPhzaLwo5qBoTdYbzU">
            <a:extLst>
              <a:ext uri="{FF2B5EF4-FFF2-40B4-BE49-F238E27FC236}">
                <a16:creationId xmlns:a16="http://schemas.microsoft.com/office/drawing/2014/main" id="{8B4BAF9D-D08A-466B-9B65-9624C33D99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782" y="2227080"/>
            <a:ext cx="655660" cy="505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14AC5EA-972F-4016-8696-EB4A4EF56EF2}"/>
              </a:ext>
            </a:extLst>
          </p:cNvPr>
          <p:cNvSpPr/>
          <p:nvPr/>
        </p:nvSpPr>
        <p:spPr>
          <a:xfrm>
            <a:off x="3340099" y="2609921"/>
            <a:ext cx="2961367" cy="246221"/>
          </a:xfrm>
          <a:prstGeom prst="rect">
            <a:avLst/>
          </a:prstGeom>
          <a:solidFill>
            <a:srgbClr val="FFFF00"/>
          </a:solidFill>
          <a:ln>
            <a:solidFill>
              <a:schemeClr val="tx1"/>
            </a:solidFill>
          </a:ln>
        </p:spPr>
        <p:txBody>
          <a:bodyPr wrap="square">
            <a:spAutoFit/>
          </a:bodyPr>
          <a:lstStyle/>
          <a:p>
            <a:pPr algn="ctr"/>
            <a:r>
              <a:rPr lang="en-GB" sz="500" dirty="0">
                <a:latin typeface="Comic Sans MS" panose="030F0702030302020204" pitchFamily="66" charset="0"/>
              </a:rPr>
              <a:t>‘</a:t>
            </a:r>
            <a:r>
              <a:rPr lang="en-GB" sz="500" dirty="0" err="1">
                <a:latin typeface="Comic Sans MS" panose="030F0702030302020204" pitchFamily="66" charset="0"/>
              </a:rPr>
              <a:t>Whomsoever's</a:t>
            </a:r>
            <a:r>
              <a:rPr lang="en-GB" sz="500" dirty="0">
                <a:latin typeface="Comic Sans MS" panose="030F0702030302020204" pitchFamily="66" charset="0"/>
              </a:rPr>
              <a:t> master I am, Ali is also his master. O' God, love those who love him, and be hostile to those who are hostile to him’. (Muhammad)</a:t>
            </a:r>
          </a:p>
        </p:txBody>
      </p:sp>
      <p:sp>
        <p:nvSpPr>
          <p:cNvPr id="9" name="Rectangle 8">
            <a:extLst>
              <a:ext uri="{FF2B5EF4-FFF2-40B4-BE49-F238E27FC236}">
                <a16:creationId xmlns:a16="http://schemas.microsoft.com/office/drawing/2014/main" id="{192BB588-60C1-4934-9D52-040958A1BD41}"/>
              </a:ext>
            </a:extLst>
          </p:cNvPr>
          <p:cNvSpPr/>
          <p:nvPr/>
        </p:nvSpPr>
        <p:spPr>
          <a:xfrm>
            <a:off x="8958118" y="1229694"/>
            <a:ext cx="2219324" cy="246221"/>
          </a:xfrm>
          <a:prstGeom prst="rect">
            <a:avLst/>
          </a:prstGeom>
          <a:solidFill>
            <a:srgbClr val="FFFF00"/>
          </a:solidFill>
          <a:ln>
            <a:solidFill>
              <a:schemeClr val="tx1"/>
            </a:solidFill>
          </a:ln>
        </p:spPr>
        <p:txBody>
          <a:bodyPr wrap="square">
            <a:spAutoFit/>
          </a:bodyPr>
          <a:lstStyle/>
          <a:p>
            <a:pPr algn="ctr"/>
            <a:r>
              <a:rPr lang="en-GB" sz="500" dirty="0">
                <a:latin typeface="Comic Sans MS" panose="030F0702030302020204" pitchFamily="66" charset="0"/>
              </a:rPr>
              <a:t>“Today I have perfected your religion for you, completed My blessing upon you, and chosen as your religion Islam.” Surah 5:3</a:t>
            </a:r>
          </a:p>
        </p:txBody>
      </p:sp>
      <p:pic>
        <p:nvPicPr>
          <p:cNvPr id="2054" name="Picture 6" descr="https://lh3.googleusercontent.com/AVvAbXDu72art4nH3Zk7OINEcAQM_KkVQMaF3SaMbAjlHnlJNzhzPpChT8icwSap1eP_scaF0rc7etkK2hWjnRAwWJHd0rYgRYD8ZZyHyrKRLOArra8VM6LqUcqsqrTCR_cYOZ0UPQ8">
            <a:extLst>
              <a:ext uri="{FF2B5EF4-FFF2-40B4-BE49-F238E27FC236}">
                <a16:creationId xmlns:a16="http://schemas.microsoft.com/office/drawing/2014/main" id="{F94308EB-C2AC-4026-931D-C0AC57179E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1700" y="1023424"/>
            <a:ext cx="591213" cy="4428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B3DAF96-9021-4D62-A879-F3067519880E}"/>
              </a:ext>
            </a:extLst>
          </p:cNvPr>
          <p:cNvSpPr/>
          <p:nvPr/>
        </p:nvSpPr>
        <p:spPr>
          <a:xfrm>
            <a:off x="2430240" y="0"/>
            <a:ext cx="9761760" cy="30707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a:extLst>
              <a:ext uri="{FF2B5EF4-FFF2-40B4-BE49-F238E27FC236}">
                <a16:creationId xmlns:a16="http://schemas.microsoft.com/office/drawing/2014/main" id="{CCBF12B7-29E4-45AE-92B7-DF418F7EC86C}"/>
              </a:ext>
            </a:extLst>
          </p:cNvPr>
          <p:cNvGraphicFramePr>
            <a:graphicFrameLocks noGrp="1"/>
          </p:cNvGraphicFramePr>
          <p:nvPr>
            <p:extLst>
              <p:ext uri="{D42A27DB-BD31-4B8C-83A1-F6EECF244321}">
                <p14:modId xmlns:p14="http://schemas.microsoft.com/office/powerpoint/2010/main" val="735412066"/>
              </p:ext>
            </p:extLst>
          </p:nvPr>
        </p:nvGraphicFramePr>
        <p:xfrm>
          <a:off x="2478393" y="3178745"/>
          <a:ext cx="3188761" cy="3583565"/>
        </p:xfrm>
        <a:graphic>
          <a:graphicData uri="http://schemas.openxmlformats.org/drawingml/2006/table">
            <a:tbl>
              <a:tblPr bandRow="1"/>
              <a:tblGrid>
                <a:gridCol w="1770731">
                  <a:extLst>
                    <a:ext uri="{9D8B030D-6E8A-4147-A177-3AD203B41FA5}">
                      <a16:colId xmlns:a16="http://schemas.microsoft.com/office/drawing/2014/main" val="20000"/>
                    </a:ext>
                  </a:extLst>
                </a:gridCol>
                <a:gridCol w="233052">
                  <a:extLst>
                    <a:ext uri="{9D8B030D-6E8A-4147-A177-3AD203B41FA5}">
                      <a16:colId xmlns:a16="http://schemas.microsoft.com/office/drawing/2014/main" val="20001"/>
                    </a:ext>
                  </a:extLst>
                </a:gridCol>
                <a:gridCol w="232722">
                  <a:extLst>
                    <a:ext uri="{9D8B030D-6E8A-4147-A177-3AD203B41FA5}">
                      <a16:colId xmlns:a16="http://schemas.microsoft.com/office/drawing/2014/main" val="20002"/>
                    </a:ext>
                  </a:extLst>
                </a:gridCol>
                <a:gridCol w="233052">
                  <a:extLst>
                    <a:ext uri="{9D8B030D-6E8A-4147-A177-3AD203B41FA5}">
                      <a16:colId xmlns:a16="http://schemas.microsoft.com/office/drawing/2014/main" val="20003"/>
                    </a:ext>
                  </a:extLst>
                </a:gridCol>
                <a:gridCol w="719204">
                  <a:extLst>
                    <a:ext uri="{9D8B030D-6E8A-4147-A177-3AD203B41FA5}">
                      <a16:colId xmlns:a16="http://schemas.microsoft.com/office/drawing/2014/main" val="20004"/>
                    </a:ext>
                  </a:extLst>
                </a:gridCol>
              </a:tblGrid>
              <a:tr h="1013101">
                <a:tc>
                  <a:txBody>
                    <a:bodyPr/>
                    <a:lstStyle/>
                    <a:p>
                      <a:pPr algn="ctr">
                        <a:spcAft>
                          <a:spcPts val="0"/>
                        </a:spcAft>
                      </a:pPr>
                      <a:r>
                        <a:rPr lang="en-GB" sz="1000" b="1" u="sng" dirty="0">
                          <a:solidFill>
                            <a:srgbClr val="000000"/>
                          </a:solidFill>
                          <a:effectLst/>
                          <a:latin typeface="Comic Sans MS" panose="030F0702030302020204" pitchFamily="66" charset="0"/>
                          <a:ea typeface="Comic Sans MS"/>
                          <a:cs typeface="Comic Sans MS"/>
                        </a:rPr>
                        <a:t>Topics</a:t>
                      </a:r>
                      <a:endParaRPr lang="en-GB" sz="10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u="sng" dirty="0">
                          <a:solidFill>
                            <a:srgbClr val="000000"/>
                          </a:solidFill>
                          <a:effectLst/>
                          <a:latin typeface="Comic Sans MS" panose="030F0702030302020204" pitchFamily="66" charset="0"/>
                          <a:ea typeface="Comic Sans MS"/>
                          <a:cs typeface="Comic Sans MS"/>
                        </a:rPr>
                        <a:t>I’ve got it!</a:t>
                      </a:r>
                      <a:endParaRPr lang="en-GB" sz="800" dirty="0">
                        <a:solidFill>
                          <a:srgbClr val="000000"/>
                        </a:solidFill>
                        <a:effectLst/>
                        <a:latin typeface="Comic Sans MS" panose="030F0702030302020204" pitchFamily="66" charset="0"/>
                        <a:ea typeface="Calibri"/>
                        <a:cs typeface="Calibri"/>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GB" sz="800" b="1" u="sng">
                          <a:solidFill>
                            <a:srgbClr val="000000"/>
                          </a:solidFill>
                          <a:effectLst/>
                          <a:latin typeface="Comic Sans MS" panose="030F0702030302020204" pitchFamily="66" charset="0"/>
                          <a:ea typeface="Comic Sans MS"/>
                          <a:cs typeface="Comic Sans MS"/>
                        </a:rPr>
                        <a:t>Bits and bobs!</a:t>
                      </a:r>
                      <a:endParaRPr lang="en-GB" sz="800">
                        <a:solidFill>
                          <a:srgbClr val="000000"/>
                        </a:solidFill>
                        <a:effectLst/>
                        <a:latin typeface="Comic Sans MS" panose="030F0702030302020204" pitchFamily="66" charset="0"/>
                        <a:ea typeface="Calibri"/>
                        <a:cs typeface="Calibri"/>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GB" sz="800" b="1" u="sng" dirty="0">
                          <a:solidFill>
                            <a:srgbClr val="000000"/>
                          </a:solidFill>
                          <a:effectLst/>
                          <a:latin typeface="Comic Sans MS" panose="030F0702030302020204" pitchFamily="66" charset="0"/>
                          <a:ea typeface="Comic Sans MS"/>
                          <a:cs typeface="Comic Sans MS"/>
                        </a:rPr>
                        <a:t>Oh dear!</a:t>
                      </a:r>
                      <a:endParaRPr lang="en-GB" sz="800" dirty="0">
                        <a:solidFill>
                          <a:srgbClr val="000000"/>
                        </a:solidFill>
                        <a:effectLst/>
                        <a:latin typeface="Comic Sans MS" panose="030F0702030302020204" pitchFamily="66" charset="0"/>
                        <a:ea typeface="Calibri"/>
                        <a:cs typeface="Calibri"/>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800" b="1" u="sng" dirty="0">
                          <a:solidFill>
                            <a:srgbClr val="000000"/>
                          </a:solidFill>
                          <a:effectLst/>
                          <a:latin typeface="Comic Sans MS" panose="030F0702030302020204" pitchFamily="66" charset="0"/>
                          <a:ea typeface="Comic Sans MS"/>
                          <a:cs typeface="Comic Sans MS"/>
                        </a:rPr>
                        <a:t>Questions I still have</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1308">
                <a:tc>
                  <a:txBody>
                    <a:bodyPr/>
                    <a:lstStyle/>
                    <a:p>
                      <a:pPr algn="ctr">
                        <a:lnSpc>
                          <a:spcPct val="200000"/>
                        </a:lnSpc>
                        <a:spcAft>
                          <a:spcPts val="0"/>
                        </a:spcAft>
                      </a:pPr>
                      <a:r>
                        <a:rPr lang="en-GB" sz="800" dirty="0">
                          <a:solidFill>
                            <a:srgbClr val="000000"/>
                          </a:solidFill>
                          <a:effectLst/>
                          <a:latin typeface="Comic Sans MS" panose="030F0702030302020204" pitchFamily="66" charset="0"/>
                          <a:ea typeface="Calibri"/>
                          <a:cs typeface="Calibri"/>
                        </a:rPr>
                        <a:t>The Ten Obligatory Acts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Shahadah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Salah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dirty="0">
                          <a:solidFill>
                            <a:srgbClr val="000000"/>
                          </a:solidFill>
                          <a:effectLst/>
                          <a:latin typeface="Comic Sans MS" panose="030F0702030302020204" pitchFamily="66" charset="0"/>
                          <a:ea typeface="Comic Sans MS"/>
                          <a:cs typeface="Comic Sans MS"/>
                        </a:rPr>
                        <a:t> </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Sawm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308">
                <a:tc>
                  <a:txBody>
                    <a:bodyPr/>
                    <a:lstStyle/>
                    <a:p>
                      <a:pPr marL="0" lvl="0" indent="0" algn="ctr">
                        <a:lnSpc>
                          <a:spcPct val="200000"/>
                        </a:lnSpc>
                        <a:spcAft>
                          <a:spcPts val="0"/>
                        </a:spcAft>
                        <a:buFont typeface="Symbol"/>
                        <a:buNone/>
                      </a:pPr>
                      <a:r>
                        <a:rPr lang="en-GB" sz="800" dirty="0" err="1">
                          <a:solidFill>
                            <a:srgbClr val="000000"/>
                          </a:solidFill>
                          <a:effectLst/>
                          <a:latin typeface="Comic Sans MS" panose="030F0702030302020204" pitchFamily="66" charset="0"/>
                          <a:ea typeface="Calibri"/>
                          <a:cs typeface="Calibri"/>
                        </a:rPr>
                        <a:t>Zakah</a:t>
                      </a:r>
                      <a:r>
                        <a:rPr lang="en-GB" sz="800" dirty="0">
                          <a:solidFill>
                            <a:srgbClr val="000000"/>
                          </a:solidFill>
                          <a:effectLst/>
                          <a:latin typeface="Comic Sans MS" panose="030F0702030302020204" pitchFamily="66" charset="0"/>
                          <a:ea typeface="Calibri"/>
                          <a:cs typeface="Calibri"/>
                        </a:rPr>
                        <a:t> and </a:t>
                      </a:r>
                      <a:r>
                        <a:rPr lang="en-GB" sz="800" dirty="0" err="1">
                          <a:solidFill>
                            <a:srgbClr val="000000"/>
                          </a:solidFill>
                          <a:effectLst/>
                          <a:latin typeface="Comic Sans MS" panose="030F0702030302020204" pitchFamily="66" charset="0"/>
                          <a:ea typeface="Calibri"/>
                          <a:cs typeface="Calibri"/>
                        </a:rPr>
                        <a:t>Khums</a:t>
                      </a: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Hajj</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Jihad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308">
                <a:tc>
                  <a:txBody>
                    <a:bodyPr/>
                    <a:lstStyle/>
                    <a:p>
                      <a:pPr marL="0" lvl="0" indent="0" algn="ctr">
                        <a:lnSpc>
                          <a:spcPct val="200000"/>
                        </a:lnSpc>
                        <a:spcAft>
                          <a:spcPts val="0"/>
                        </a:spcAft>
                        <a:buFont typeface="Symbol"/>
                        <a:buNone/>
                      </a:pPr>
                      <a:r>
                        <a:rPr lang="en-GB" sz="800" dirty="0">
                          <a:solidFill>
                            <a:srgbClr val="000000"/>
                          </a:solidFill>
                          <a:effectLst/>
                          <a:latin typeface="Comic Sans MS" panose="030F0702030302020204" pitchFamily="66" charset="0"/>
                          <a:ea typeface="Calibri"/>
                          <a:cs typeface="Calibri"/>
                        </a:rPr>
                        <a:t>Celebrations and commemorations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800" dirty="0">
                        <a:solidFill>
                          <a:srgbClr val="000000"/>
                        </a:solidFill>
                        <a:effectLst/>
                        <a:latin typeface="Comic Sans MS" panose="030F0702030302020204" pitchFamily="66"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Rectangle 11">
            <a:extLst>
              <a:ext uri="{FF2B5EF4-FFF2-40B4-BE49-F238E27FC236}">
                <a16:creationId xmlns:a16="http://schemas.microsoft.com/office/drawing/2014/main" id="{5252CC40-DC35-4C59-AA2F-5BD379824E06}"/>
              </a:ext>
            </a:extLst>
          </p:cNvPr>
          <p:cNvSpPr/>
          <p:nvPr/>
        </p:nvSpPr>
        <p:spPr>
          <a:xfrm>
            <a:off x="5776912" y="3178745"/>
            <a:ext cx="6415088" cy="3670236"/>
          </a:xfrm>
          <a:prstGeom prst="rect">
            <a:avLst/>
          </a:prstGeom>
          <a:ln w="38100">
            <a:solidFill>
              <a:srgbClr val="7030A0"/>
            </a:solidFill>
          </a:ln>
        </p:spPr>
        <p:txBody>
          <a:bodyPr wrap="square">
            <a:spAutoFit/>
          </a:bodyPr>
          <a:lstStyle/>
          <a:p>
            <a:r>
              <a:rPr lang="en-GB" sz="750" b="1" u="sng" dirty="0">
                <a:latin typeface="Comic Sans MS" panose="030F0702030302020204" pitchFamily="66" charset="0"/>
              </a:rPr>
              <a:t>Possible exam questions:</a:t>
            </a:r>
          </a:p>
          <a:p>
            <a:endParaRPr lang="en-GB" sz="750" dirty="0">
              <a:latin typeface="Comic Sans MS" panose="030F0702030302020204" pitchFamily="66" charset="0"/>
            </a:endParaRPr>
          </a:p>
          <a:p>
            <a:r>
              <a:rPr lang="en-GB" sz="750" dirty="0">
                <a:latin typeface="Comic Sans MS" panose="030F0702030302020204" pitchFamily="66" charset="0"/>
              </a:rPr>
              <a:t>a) Outline 3 of the Ten Obligatory Acts (3 marks)</a:t>
            </a:r>
          </a:p>
          <a:p>
            <a:r>
              <a:rPr lang="en-GB" sz="750" dirty="0">
                <a:latin typeface="Comic Sans MS" panose="030F0702030302020204" pitchFamily="66" charset="0"/>
              </a:rPr>
              <a:t>a) Outline 3 rules for sawm during Ramadan (3 marks)</a:t>
            </a:r>
          </a:p>
          <a:p>
            <a:r>
              <a:rPr lang="en-GB" sz="750" dirty="0">
                <a:latin typeface="Comic Sans MS" panose="030F0702030302020204" pitchFamily="66" charset="0"/>
              </a:rPr>
              <a:t>a) Outline 3 parts of hajj (3 marks)</a:t>
            </a:r>
          </a:p>
          <a:p>
            <a:endParaRPr lang="en-GB" sz="750" dirty="0">
              <a:latin typeface="Comic Sans MS" panose="030F0702030302020204" pitchFamily="66" charset="0"/>
            </a:endParaRPr>
          </a:p>
          <a:p>
            <a:r>
              <a:rPr lang="en-GB" sz="750" dirty="0">
                <a:latin typeface="Comic Sans MS" panose="030F0702030302020204" pitchFamily="66" charset="0"/>
              </a:rPr>
              <a:t>b) Explain two reasons why salah is important to Muslims (4 marks)</a:t>
            </a:r>
          </a:p>
          <a:p>
            <a:r>
              <a:rPr lang="en-GB" sz="750" dirty="0">
                <a:latin typeface="Comic Sans MS" panose="030F0702030302020204" pitchFamily="66" charset="0"/>
              </a:rPr>
              <a:t>b) Describe the similarities between Muslim worship and that of another religion (4 marks)</a:t>
            </a:r>
          </a:p>
          <a:p>
            <a:r>
              <a:rPr lang="en-GB" sz="750" dirty="0">
                <a:latin typeface="Comic Sans MS" panose="030F0702030302020204" pitchFamily="66" charset="0"/>
              </a:rPr>
              <a:t>b) Explain two reasons why the Night of Power is important to Muslims (4 marks)</a:t>
            </a:r>
          </a:p>
          <a:p>
            <a:endParaRPr lang="en-GB" sz="750" dirty="0">
              <a:latin typeface="Comic Sans MS" panose="030F0702030302020204" pitchFamily="66" charset="0"/>
            </a:endParaRPr>
          </a:p>
          <a:p>
            <a:r>
              <a:rPr lang="en-GB" sz="750" dirty="0">
                <a:latin typeface="Comic Sans MS" panose="030F0702030302020204" pitchFamily="66" charset="0"/>
              </a:rPr>
              <a:t>c) Explain two reasons why </a:t>
            </a:r>
            <a:r>
              <a:rPr lang="en-GB" sz="750" dirty="0" err="1">
                <a:latin typeface="Comic Sans MS" panose="030F0702030302020204" pitchFamily="66" charset="0"/>
              </a:rPr>
              <a:t>Zakah</a:t>
            </a:r>
            <a:r>
              <a:rPr lang="en-GB" sz="750" dirty="0">
                <a:latin typeface="Comic Sans MS" panose="030F0702030302020204" pitchFamily="66" charset="0"/>
              </a:rPr>
              <a:t> is important to Muslims. In your answer you must refer to a source of wisdom and authority (5 marks)</a:t>
            </a:r>
          </a:p>
          <a:p>
            <a:r>
              <a:rPr lang="en-GB" sz="750" dirty="0">
                <a:latin typeface="Comic Sans MS" panose="030F0702030302020204" pitchFamily="66" charset="0"/>
              </a:rPr>
              <a:t>c) Explain two reasons why hajj is important to Muslims. In your answer you must refer to a source of wisdom and authority (5 marks)</a:t>
            </a:r>
          </a:p>
          <a:p>
            <a:r>
              <a:rPr lang="en-GB" sz="750" dirty="0">
                <a:latin typeface="Comic Sans MS" panose="030F0702030302020204" pitchFamily="66" charset="0"/>
              </a:rPr>
              <a:t>c) Explain two reasons why there are different understandings of jihad among Muslims. In your answer you must refer to a source of wisdom and authority (5 marks)</a:t>
            </a:r>
          </a:p>
          <a:p>
            <a:endParaRPr lang="en-GB" sz="750" dirty="0">
              <a:latin typeface="Comic Sans MS" panose="030F0702030302020204" pitchFamily="66" charset="0"/>
            </a:endParaRPr>
          </a:p>
          <a:p>
            <a:r>
              <a:rPr lang="en-GB" sz="750" dirty="0">
                <a:latin typeface="Comic Sans MS" panose="030F0702030302020204" pitchFamily="66" charset="0"/>
              </a:rPr>
              <a:t>d) ‘Religious celebrations cause nothing but trouble’. Evaluate this statement considering arguments for and against. In your answer you should:</a:t>
            </a:r>
          </a:p>
          <a:p>
            <a:r>
              <a:rPr lang="en-GB" sz="750" dirty="0">
                <a:latin typeface="Comic Sans MS" panose="030F0702030302020204" pitchFamily="66" charset="0"/>
              </a:rPr>
              <a:t>Refer to Muslim points of view</a:t>
            </a:r>
          </a:p>
          <a:p>
            <a:r>
              <a:rPr lang="en-GB" sz="750" dirty="0">
                <a:latin typeface="Comic Sans MS" panose="030F0702030302020204" pitchFamily="66" charset="0"/>
              </a:rPr>
              <a:t>Reach a justified conclusion</a:t>
            </a:r>
          </a:p>
          <a:p>
            <a:endParaRPr lang="en-GB" sz="750" dirty="0">
              <a:latin typeface="Comic Sans MS" panose="030F0702030302020204" pitchFamily="66" charset="0"/>
            </a:endParaRPr>
          </a:p>
          <a:p>
            <a:r>
              <a:rPr lang="en-GB" sz="750" dirty="0">
                <a:latin typeface="Comic Sans MS" panose="030F0702030302020204" pitchFamily="66" charset="0"/>
              </a:rPr>
              <a:t>d) ‘The </a:t>
            </a:r>
            <a:r>
              <a:rPr lang="en-GB" sz="750" dirty="0" err="1">
                <a:latin typeface="Comic Sans MS" panose="030F0702030302020204" pitchFamily="66" charset="0"/>
              </a:rPr>
              <a:t>shahadah</a:t>
            </a:r>
            <a:r>
              <a:rPr lang="en-GB" sz="750" dirty="0">
                <a:latin typeface="Comic Sans MS" panose="030F0702030302020204" pitchFamily="66" charset="0"/>
              </a:rPr>
              <a:t> is the most important of the Five Pillars’ Evaluate this statement considering arguments for and against. In your answer you should:</a:t>
            </a:r>
          </a:p>
          <a:p>
            <a:r>
              <a:rPr lang="en-GB" sz="750" dirty="0">
                <a:latin typeface="Comic Sans MS" panose="030F0702030302020204" pitchFamily="66" charset="0"/>
              </a:rPr>
              <a:t>Refer to Muslim points of view</a:t>
            </a:r>
          </a:p>
          <a:p>
            <a:r>
              <a:rPr lang="en-GB" sz="750" dirty="0">
                <a:latin typeface="Comic Sans MS" panose="030F0702030302020204" pitchFamily="66" charset="0"/>
              </a:rPr>
              <a:t>Refer to non-religious points of view and Situation Ethics</a:t>
            </a:r>
          </a:p>
          <a:p>
            <a:r>
              <a:rPr lang="en-GB" sz="750" dirty="0">
                <a:latin typeface="Comic Sans MS" panose="030F0702030302020204" pitchFamily="66" charset="0"/>
              </a:rPr>
              <a:t>Reach a justified conclusion</a:t>
            </a:r>
          </a:p>
          <a:p>
            <a:endParaRPr lang="en-GB" sz="750" dirty="0">
              <a:latin typeface="Comic Sans MS" panose="030F0702030302020204" pitchFamily="66" charset="0"/>
            </a:endParaRPr>
          </a:p>
          <a:p>
            <a:r>
              <a:rPr lang="en-GB" sz="750" dirty="0">
                <a:latin typeface="Comic Sans MS" panose="030F0702030302020204" pitchFamily="66" charset="0"/>
              </a:rPr>
              <a:t>d) ‘One night in Ramadan is no more important than another’. Evaluate this statement considering arguments for and against. In your answer you should:</a:t>
            </a:r>
          </a:p>
          <a:p>
            <a:r>
              <a:rPr lang="en-GB" sz="750" dirty="0">
                <a:latin typeface="Comic Sans MS" panose="030F0702030302020204" pitchFamily="66" charset="0"/>
              </a:rPr>
              <a:t>Refer to Muslim points of view</a:t>
            </a:r>
          </a:p>
          <a:p>
            <a:r>
              <a:rPr lang="en-GB" sz="750" dirty="0">
                <a:latin typeface="Comic Sans MS" panose="030F0702030302020204" pitchFamily="66" charset="0"/>
              </a:rPr>
              <a:t>Refer to non-religious points of view</a:t>
            </a:r>
          </a:p>
          <a:p>
            <a:r>
              <a:rPr lang="en-GB" sz="750" dirty="0">
                <a:latin typeface="Comic Sans MS" panose="030F0702030302020204" pitchFamily="66" charset="0"/>
              </a:rPr>
              <a:t>Reach a justified conclusion</a:t>
            </a:r>
          </a:p>
        </p:txBody>
      </p:sp>
    </p:spTree>
    <p:extLst>
      <p:ext uri="{BB962C8B-B14F-4D97-AF65-F5344CB8AC3E}">
        <p14:creationId xmlns:p14="http://schemas.microsoft.com/office/powerpoint/2010/main" val="129389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ff96f5-a7d4-4f1d-8526-ffc6a0e3c1dd" xsi:nil="true"/>
    <lcf76f155ced4ddcb4097134ff3c332f xmlns="2ae8b9b8-deb7-4e47-ba09-cc2898df0d8c">
      <Terms xmlns="http://schemas.microsoft.com/office/infopath/2007/PartnerControls"/>
    </lcf76f155ced4ddcb4097134ff3c332f>
    <Beth xmlns="2ae8b9b8-deb7-4e47-ba09-cc2898df0d8c" xsi:nil="true"/>
    <DateandTime xmlns="2ae8b9b8-deb7-4e47-ba09-cc2898df0d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9E0B2B11D76E45A4A8CA10C7FC0931" ma:contentTypeVersion="20" ma:contentTypeDescription="Create a new document." ma:contentTypeScope="" ma:versionID="f480f0e97bcf7e6ea435bba64c474ce2">
  <xsd:schema xmlns:xsd="http://www.w3.org/2001/XMLSchema" xmlns:xs="http://www.w3.org/2001/XMLSchema" xmlns:p="http://schemas.microsoft.com/office/2006/metadata/properties" xmlns:ns2="2ae8b9b8-deb7-4e47-ba09-cc2898df0d8c" xmlns:ns3="baff96f5-a7d4-4f1d-8526-ffc6a0e3c1dd" targetNamespace="http://schemas.microsoft.com/office/2006/metadata/properties" ma:root="true" ma:fieldsID="c656060c42fcb9b913b267268bc8f422" ns2:_="" ns3:_="">
    <xsd:import namespace="2ae8b9b8-deb7-4e47-ba09-cc2898df0d8c"/>
    <xsd:import namespace="baff96f5-a7d4-4f1d-8526-ffc6a0e3c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Beth" minOccurs="0"/>
                <xsd:element ref="ns2:MediaServiceLocation" minOccurs="0"/>
                <xsd:element ref="ns2:DateandTim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b9b8-deb7-4e47-ba09-cc2898df0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Beth" ma:index="19" nillable="true" ma:displayName="Beth" ma:format="DateTime" ma:internalName="Beth">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DateandTime" ma:index="21" nillable="true" ma:displayName="Date and Time" ma:format="DateOnly" ma:internalName="DateandTim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f716dc5-a102-461f-8ebd-7330aa7d30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f96f5-a7d4-4f1d-8526-ffc6a0e3c1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6046488-a493-40a3-aad1-5cc745c4a11b}" ma:internalName="TaxCatchAll" ma:showField="CatchAllData" ma:web="baff96f5-a7d4-4f1d-8526-ffc6a0e3c1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04813-7150-4147-AB1A-A4A3123E4405}">
  <ds:schemaRefs>
    <ds:schemaRef ds:uri="http://schemas.microsoft.com/office/2006/metadata/properties"/>
    <ds:schemaRef ds:uri="http://schemas.microsoft.com/office/infopath/2007/PartnerControls"/>
    <ds:schemaRef ds:uri="5771ca71-c39d-472f-9aab-ebad082fc37b"/>
    <ds:schemaRef ds:uri="76cac377-02ac-48b2-ad01-2bc6b9757121"/>
  </ds:schemaRefs>
</ds:datastoreItem>
</file>

<file path=customXml/itemProps2.xml><?xml version="1.0" encoding="utf-8"?>
<ds:datastoreItem xmlns:ds="http://schemas.openxmlformats.org/officeDocument/2006/customXml" ds:itemID="{35949080-9F04-469B-9CAE-8ECA2D881AFC}">
  <ds:schemaRefs>
    <ds:schemaRef ds:uri="http://schemas.microsoft.com/sharepoint/v3/contenttype/forms"/>
  </ds:schemaRefs>
</ds:datastoreItem>
</file>

<file path=customXml/itemProps3.xml><?xml version="1.0" encoding="utf-8"?>
<ds:datastoreItem xmlns:ds="http://schemas.openxmlformats.org/officeDocument/2006/customXml" ds:itemID="{60F15106-D6CA-4B3E-8025-C4C77C59BFDF}"/>
</file>

<file path=docProps/app.xml><?xml version="1.0" encoding="utf-8"?>
<Properties xmlns="http://schemas.openxmlformats.org/officeDocument/2006/extended-properties" xmlns:vt="http://schemas.openxmlformats.org/officeDocument/2006/docPropsVTypes">
  <TotalTime>138</TotalTime>
  <Words>5309</Words>
  <Application>Microsoft Office PowerPoint</Application>
  <PresentationFormat>Widescreen</PresentationFormat>
  <Paragraphs>361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Comic Sans MS</vt:lpstr>
      <vt:lpstr>Symbol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Clarke</dc:creator>
  <cp:lastModifiedBy>Lisa Martin</cp:lastModifiedBy>
  <cp:revision>17</cp:revision>
  <dcterms:created xsi:type="dcterms:W3CDTF">2018-10-29T13:07:02Z</dcterms:created>
  <dcterms:modified xsi:type="dcterms:W3CDTF">2024-11-20T12:01:38Z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0x0101009B9E0B2B11D76E45A4A8CA10C7FC0931</vt:lpwstr>
  </property>
  <property fmtid="{D5CDD505-2E9C-101B-9397-08002B2CF9AE}" pid="3" name="Order">
    <vt:r8>9894000</vt:r8>
  </property>
</Properties>
</file>