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  <a:srgbClr val="F6F6F6"/>
    <a:srgbClr val="99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977" autoAdjust="0"/>
    <p:restoredTop sz="94660"/>
  </p:normalViewPr>
  <p:slideViewPr>
    <p:cSldViewPr snapToGrid="0">
      <p:cViewPr>
        <p:scale>
          <a:sx n="304" d="100"/>
          <a:sy n="304" d="100"/>
        </p:scale>
        <p:origin x="-2419" y="-13661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pPr/>
              <a:t>30/08/2022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53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pPr/>
              <a:t>30/08/2022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1451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pPr/>
              <a:t>30/08/2022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9478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pPr/>
              <a:t>30/08/2022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6905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pPr/>
              <a:t>30/08/2022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1495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pPr/>
              <a:t>30/08/2022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4362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pPr/>
              <a:t>30/08/2022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0358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pPr/>
              <a:t>30/08/2022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9419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pPr/>
              <a:t>30/08/2022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7412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pPr/>
              <a:t>30/08/2022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8304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pPr/>
              <a:t>30/08/2022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1421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BFD676-D3C3-4AA9-9270-1CC973D195A6}" type="datetimeFigureOut">
              <a:rPr lang="en-GB" smtClean="0"/>
              <a:pPr/>
              <a:t>30/08/2022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FF0F16-4201-4FCD-B7CA-23BD0A2E0C6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9946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6858000" cy="692801"/>
          </a:xfrm>
          <a:solidFill>
            <a:srgbClr val="9900CC"/>
          </a:solidFill>
        </p:spPr>
        <p:txBody>
          <a:bodyPr>
            <a:noAutofit/>
          </a:bodyPr>
          <a:lstStyle/>
          <a:p>
            <a:r>
              <a:rPr lang="en-GB" sz="2000" dirty="0">
                <a:solidFill>
                  <a:schemeClr val="bg1"/>
                </a:solidFill>
                <a:latin typeface="Waltograph UI" panose="03080602000000000000" pitchFamily="66" charset="0"/>
              </a:rPr>
              <a:t>The BHS Learning Journey – Y7 History – Civilisations and Change </a:t>
            </a:r>
            <a:endParaRPr lang="en-GB" sz="1200" dirty="0">
              <a:solidFill>
                <a:schemeClr val="bg1"/>
              </a:solidFill>
              <a:latin typeface="Waltograph UI" panose="03080602000000000000" pitchFamily="66" charset="0"/>
            </a:endParaRPr>
          </a:p>
        </p:txBody>
      </p:sp>
      <p:sp>
        <p:nvSpPr>
          <p:cNvPr id="248" name="AutoShape 2" descr="Image result for road carto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255" name="Group 254"/>
          <p:cNvGrpSpPr/>
          <p:nvPr/>
        </p:nvGrpSpPr>
        <p:grpSpPr>
          <a:xfrm>
            <a:off x="99486" y="2969021"/>
            <a:ext cx="6758514" cy="6382855"/>
            <a:chOff x="99486" y="2979654"/>
            <a:chExt cx="6758514" cy="6382855"/>
          </a:xfrm>
        </p:grpSpPr>
        <p:pic>
          <p:nvPicPr>
            <p:cNvPr id="250" name="Picture 24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flipV="1">
              <a:off x="307975" y="6916163"/>
              <a:ext cx="6550025" cy="2446346"/>
            </a:xfrm>
            <a:prstGeom prst="rect">
              <a:avLst/>
            </a:prstGeom>
          </p:spPr>
        </p:pic>
        <p:pic>
          <p:nvPicPr>
            <p:cNvPr id="251" name="Picture 250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9486" y="3945855"/>
              <a:ext cx="6510320" cy="2446346"/>
            </a:xfrm>
            <a:prstGeom prst="rect">
              <a:avLst/>
            </a:prstGeom>
          </p:spPr>
        </p:pic>
        <p:pic>
          <p:nvPicPr>
            <p:cNvPr id="253" name="Picture 25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flipH="1">
              <a:off x="307975" y="5951732"/>
              <a:ext cx="2471320" cy="1469979"/>
            </a:xfrm>
            <a:prstGeom prst="rect">
              <a:avLst/>
            </a:prstGeom>
          </p:spPr>
        </p:pic>
        <p:pic>
          <p:nvPicPr>
            <p:cNvPr id="254" name="Picture 25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605822" y="2979654"/>
              <a:ext cx="2152692" cy="1453118"/>
            </a:xfrm>
            <a:prstGeom prst="rect">
              <a:avLst/>
            </a:prstGeom>
          </p:spPr>
        </p:pic>
      </p:grpSp>
      <p:sp>
        <p:nvSpPr>
          <p:cNvPr id="256" name="Oval 255"/>
          <p:cNvSpPr/>
          <p:nvPr/>
        </p:nvSpPr>
        <p:spPr>
          <a:xfrm>
            <a:off x="5672702" y="8779459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Transition Process begins </a:t>
            </a:r>
          </a:p>
        </p:txBody>
      </p:sp>
      <p:sp>
        <p:nvSpPr>
          <p:cNvPr id="257" name="TextBox 256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4726390" y="8503869"/>
            <a:ext cx="132205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" dirty="0"/>
              <a:t>Meet our teaching, support staff, pastoral leaders</a:t>
            </a:r>
          </a:p>
          <a:p>
            <a:pPr algn="ctr"/>
            <a:r>
              <a:rPr lang="en-US" sz="700" dirty="0"/>
              <a:t> and SLT</a:t>
            </a:r>
          </a:p>
        </p:txBody>
      </p:sp>
      <p:sp>
        <p:nvSpPr>
          <p:cNvPr id="258" name="TextBox 257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3609336" y="9339992"/>
            <a:ext cx="112582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" dirty="0"/>
              <a:t>Learn about our ethos and what it looks like in practice</a:t>
            </a:r>
          </a:p>
        </p:txBody>
      </p:sp>
      <p:sp>
        <p:nvSpPr>
          <p:cNvPr id="259" name="TextBox 258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4583571" y="9338777"/>
            <a:ext cx="117396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" dirty="0"/>
              <a:t>Meet our Head Boy and Girl and Senior prefect team</a:t>
            </a:r>
          </a:p>
        </p:txBody>
      </p:sp>
      <p:sp>
        <p:nvSpPr>
          <p:cNvPr id="260" name="TextBox 259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4001408" y="8472389"/>
            <a:ext cx="85649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" dirty="0"/>
              <a:t>Start to embed an enthusiasm and thirst for learning</a:t>
            </a:r>
          </a:p>
        </p:txBody>
      </p:sp>
      <p:sp>
        <p:nvSpPr>
          <p:cNvPr id="262" name="Oval 261"/>
          <p:cNvSpPr/>
          <p:nvPr/>
        </p:nvSpPr>
        <p:spPr>
          <a:xfrm>
            <a:off x="2539876" y="8696848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7 Autumn Term 1A</a:t>
            </a:r>
          </a:p>
        </p:txBody>
      </p:sp>
      <p:sp>
        <p:nvSpPr>
          <p:cNvPr id="273" name="Oval 272"/>
          <p:cNvSpPr/>
          <p:nvPr/>
        </p:nvSpPr>
        <p:spPr>
          <a:xfrm>
            <a:off x="4979336" y="7144249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7 Autumn Term 1B</a:t>
            </a:r>
          </a:p>
        </p:txBody>
      </p:sp>
      <p:sp>
        <p:nvSpPr>
          <p:cNvPr id="286" name="Rectangle 285"/>
          <p:cNvSpPr/>
          <p:nvPr/>
        </p:nvSpPr>
        <p:spPr>
          <a:xfrm>
            <a:off x="228138" y="9489899"/>
            <a:ext cx="2487788" cy="360001"/>
          </a:xfrm>
          <a:prstGeom prst="rect">
            <a:avLst/>
          </a:prstGeom>
          <a:solidFill>
            <a:srgbClr val="F6F6F6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solidFill>
                  <a:schemeClr val="accent2"/>
                </a:solidFill>
              </a:rPr>
              <a:t>What were the developments in Roman and Anglo-Saxon times? </a:t>
            </a:r>
            <a:endParaRPr lang="en-GB" sz="800" b="1" dirty="0">
              <a:solidFill>
                <a:schemeClr val="accent2"/>
              </a:solidFill>
            </a:endParaRPr>
          </a:p>
        </p:txBody>
      </p:sp>
      <p:pic>
        <p:nvPicPr>
          <p:cNvPr id="306" name="Picture 30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460" y="1596755"/>
            <a:ext cx="5591175" cy="1800225"/>
          </a:xfrm>
          <a:prstGeom prst="rect">
            <a:avLst/>
          </a:prstGeom>
        </p:spPr>
      </p:pic>
      <p:sp>
        <p:nvSpPr>
          <p:cNvPr id="304" name="Oval 303"/>
          <p:cNvSpPr/>
          <p:nvPr/>
        </p:nvSpPr>
        <p:spPr>
          <a:xfrm>
            <a:off x="597978" y="1703256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End of Year 7 Preparation</a:t>
            </a:r>
          </a:p>
        </p:txBody>
      </p:sp>
      <p:sp>
        <p:nvSpPr>
          <p:cNvPr id="308" name="Rectangle 307"/>
          <p:cNvSpPr/>
          <p:nvPr/>
        </p:nvSpPr>
        <p:spPr>
          <a:xfrm>
            <a:off x="5177701" y="840759"/>
            <a:ext cx="90329" cy="105862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7" name="Pentagon 306"/>
          <p:cNvSpPr/>
          <p:nvPr/>
        </p:nvSpPr>
        <p:spPr>
          <a:xfrm>
            <a:off x="5048839" y="938954"/>
            <a:ext cx="1216512" cy="329988"/>
          </a:xfrm>
          <a:prstGeom prst="homePlate">
            <a:avLst/>
          </a:prstGeom>
          <a:solidFill>
            <a:srgbClr val="9900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/>
              <a:t>Year 8 this way!</a:t>
            </a:r>
          </a:p>
        </p:txBody>
      </p:sp>
      <p:sp>
        <p:nvSpPr>
          <p:cNvPr id="328" name="Rectangle 327"/>
          <p:cNvSpPr/>
          <p:nvPr/>
        </p:nvSpPr>
        <p:spPr>
          <a:xfrm>
            <a:off x="5373003" y="1414696"/>
            <a:ext cx="718498" cy="684847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tx1"/>
                </a:solidFill>
              </a:rPr>
              <a:t>Assessment:</a:t>
            </a:r>
          </a:p>
          <a:p>
            <a:pPr algn="ctr"/>
            <a:endParaRPr lang="en-GB" sz="800" dirty="0">
              <a:solidFill>
                <a:schemeClr val="tx1"/>
              </a:solidFill>
            </a:endParaRPr>
          </a:p>
          <a:p>
            <a:r>
              <a:rPr lang="en-GB" sz="800" dirty="0">
                <a:solidFill>
                  <a:schemeClr val="tx1"/>
                </a:solidFill>
              </a:rPr>
              <a:t>End of Year Exams </a:t>
            </a:r>
          </a:p>
        </p:txBody>
      </p:sp>
      <p:sp>
        <p:nvSpPr>
          <p:cNvPr id="336" name="Oval 335"/>
          <p:cNvSpPr/>
          <p:nvPr/>
        </p:nvSpPr>
        <p:spPr>
          <a:xfrm>
            <a:off x="3976378" y="1345777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End of Year Assessment</a:t>
            </a:r>
          </a:p>
        </p:txBody>
      </p:sp>
      <p:sp>
        <p:nvSpPr>
          <p:cNvPr id="339" name="TextBox 338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 rot="19293146">
            <a:off x="1641869" y="1339740"/>
            <a:ext cx="1561458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900" dirty="0"/>
              <a:t>Revision techniques shared</a:t>
            </a:r>
          </a:p>
          <a:p>
            <a:pPr algn="ctr"/>
            <a:r>
              <a:rPr lang="en-US" sz="900" dirty="0"/>
              <a:t> and modelled</a:t>
            </a:r>
          </a:p>
        </p:txBody>
      </p:sp>
      <p:sp>
        <p:nvSpPr>
          <p:cNvPr id="340" name="TextBox 339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 rot="19367408">
            <a:off x="2332607" y="1310394"/>
            <a:ext cx="1561458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900" dirty="0"/>
              <a:t>Practice questions completed and assessed</a:t>
            </a:r>
          </a:p>
        </p:txBody>
      </p:sp>
      <p:sp>
        <p:nvSpPr>
          <p:cNvPr id="341" name="TextBox 340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 rot="19363091">
            <a:off x="2944445" y="1341265"/>
            <a:ext cx="1561458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900" dirty="0"/>
              <a:t>Model answers unpicked and critiqued</a:t>
            </a:r>
          </a:p>
        </p:txBody>
      </p:sp>
      <p:sp>
        <p:nvSpPr>
          <p:cNvPr id="87" name="Oval 86">
            <a:extLst>
              <a:ext uri="{FF2B5EF4-FFF2-40B4-BE49-F238E27FC236}">
                <a16:creationId xmlns:a16="http://schemas.microsoft.com/office/drawing/2014/main" id="{58DF3DCC-DE92-15DB-E98F-743A9732E5D5}"/>
              </a:ext>
            </a:extLst>
          </p:cNvPr>
          <p:cNvSpPr/>
          <p:nvPr/>
        </p:nvSpPr>
        <p:spPr>
          <a:xfrm>
            <a:off x="4882875" y="5475354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7 Spring Term 2B</a:t>
            </a:r>
          </a:p>
        </p:txBody>
      </p:sp>
      <p:sp>
        <p:nvSpPr>
          <p:cNvPr id="97" name="Oval 96">
            <a:extLst>
              <a:ext uri="{FF2B5EF4-FFF2-40B4-BE49-F238E27FC236}">
                <a16:creationId xmlns:a16="http://schemas.microsoft.com/office/drawing/2014/main" id="{0009068A-F536-BB58-96FB-DB0E886E9DDC}"/>
              </a:ext>
            </a:extLst>
          </p:cNvPr>
          <p:cNvSpPr/>
          <p:nvPr/>
        </p:nvSpPr>
        <p:spPr>
          <a:xfrm>
            <a:off x="883591" y="4530377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7 Summer 3A</a:t>
            </a: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86C57702-84D3-7341-6E0F-549E779B0E2E}"/>
              </a:ext>
            </a:extLst>
          </p:cNvPr>
          <p:cNvSpPr/>
          <p:nvPr/>
        </p:nvSpPr>
        <p:spPr>
          <a:xfrm>
            <a:off x="6228893" y="7284148"/>
            <a:ext cx="588643" cy="956110"/>
          </a:xfrm>
          <a:prstGeom prst="rect">
            <a:avLst/>
          </a:prstGeom>
          <a:solidFill>
            <a:srgbClr val="F6F6F6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rgbClr val="0070C0"/>
                </a:solidFill>
              </a:rPr>
              <a:t>Why was there conflict over the throne in 1066? </a:t>
            </a:r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C38CD665-30E9-7B77-C2A5-977C8190CF1D}"/>
              </a:ext>
            </a:extLst>
          </p:cNvPr>
          <p:cNvSpPr/>
          <p:nvPr/>
        </p:nvSpPr>
        <p:spPr>
          <a:xfrm>
            <a:off x="6112151" y="5331282"/>
            <a:ext cx="708779" cy="937685"/>
          </a:xfrm>
          <a:prstGeom prst="rect">
            <a:avLst/>
          </a:prstGeom>
          <a:solidFill>
            <a:srgbClr val="F6F6F6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dirty="0">
                <a:solidFill>
                  <a:srgbClr val="00B050"/>
                </a:solidFill>
              </a:rPr>
              <a:t>Why were the Crusades important to development in the East? </a:t>
            </a:r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0061D6B3-967F-6575-C067-F5A3C8BB3F93}"/>
              </a:ext>
            </a:extLst>
          </p:cNvPr>
          <p:cNvSpPr/>
          <p:nvPr/>
        </p:nvSpPr>
        <p:spPr>
          <a:xfrm>
            <a:off x="62713" y="4725222"/>
            <a:ext cx="608706" cy="729429"/>
          </a:xfrm>
          <a:prstGeom prst="rect">
            <a:avLst/>
          </a:prstGeom>
          <a:solidFill>
            <a:srgbClr val="F6F6F6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solidFill>
                  <a:srgbClr val="FF33CC"/>
                </a:solidFill>
              </a:rPr>
              <a:t>W</a:t>
            </a:r>
            <a:r>
              <a:rPr lang="en-GB" sz="800" b="1" dirty="0">
                <a:solidFill>
                  <a:srgbClr val="FF33CC"/>
                </a:solidFill>
              </a:rPr>
              <a:t>hat was life like in Medieval England? </a:t>
            </a:r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C8BBA930-010C-E5B7-0157-BFAAF8D0657A}"/>
              </a:ext>
            </a:extLst>
          </p:cNvPr>
          <p:cNvSpPr/>
          <p:nvPr/>
        </p:nvSpPr>
        <p:spPr>
          <a:xfrm>
            <a:off x="6112151" y="3172541"/>
            <a:ext cx="720526" cy="1175373"/>
          </a:xfrm>
          <a:prstGeom prst="rect">
            <a:avLst/>
          </a:prstGeom>
          <a:solidFill>
            <a:srgbClr val="F6F6F6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accent4"/>
                </a:solidFill>
              </a:rPr>
              <a:t>Why was their tension surrounding power and religion in Medieval England?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A643E14-73E1-E55A-A3AC-D0C025AD1E42}"/>
              </a:ext>
            </a:extLst>
          </p:cNvPr>
          <p:cNvSpPr txBox="1"/>
          <p:nvPr/>
        </p:nvSpPr>
        <p:spPr>
          <a:xfrm>
            <a:off x="389787" y="8969478"/>
            <a:ext cx="7662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solidFill>
                  <a:schemeClr val="accent2"/>
                </a:solidFill>
              </a:rPr>
              <a:t>Why is chronology important to Historians? </a:t>
            </a:r>
            <a:endParaRPr lang="en-GB" sz="600" dirty="0">
              <a:solidFill>
                <a:schemeClr val="accent2"/>
              </a:solidFill>
            </a:endParaRP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7331860C-D8BF-7092-98FA-E3076C58AF54}"/>
              </a:ext>
            </a:extLst>
          </p:cNvPr>
          <p:cNvSpPr txBox="1"/>
          <p:nvPr/>
        </p:nvSpPr>
        <p:spPr>
          <a:xfrm>
            <a:off x="196070" y="8587080"/>
            <a:ext cx="7662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solidFill>
                  <a:schemeClr val="accent2"/>
                </a:solidFill>
              </a:rPr>
              <a:t>How is time divided up in History? </a:t>
            </a:r>
            <a:endParaRPr lang="en-GB" sz="600" dirty="0">
              <a:solidFill>
                <a:schemeClr val="accent2"/>
              </a:solidFill>
            </a:endParaRPr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id="{3E984C10-0B95-7864-CD51-4B8812521EDC}"/>
              </a:ext>
            </a:extLst>
          </p:cNvPr>
          <p:cNvSpPr txBox="1"/>
          <p:nvPr/>
        </p:nvSpPr>
        <p:spPr>
          <a:xfrm>
            <a:off x="155575" y="8076126"/>
            <a:ext cx="8703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solidFill>
                  <a:schemeClr val="accent2"/>
                </a:solidFill>
              </a:rPr>
              <a:t>What crimes were committed in Roman and Anglo-Saxon times? </a:t>
            </a:r>
            <a:endParaRPr lang="en-GB" sz="600" dirty="0">
              <a:solidFill>
                <a:schemeClr val="accent2"/>
              </a:solidFill>
            </a:endParaRPr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7844F26B-170B-384D-5C00-A67B501E847F}"/>
              </a:ext>
            </a:extLst>
          </p:cNvPr>
          <p:cNvSpPr txBox="1"/>
          <p:nvPr/>
        </p:nvSpPr>
        <p:spPr>
          <a:xfrm>
            <a:off x="969469" y="7678739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solidFill>
                  <a:schemeClr val="accent2"/>
                </a:solidFill>
              </a:rPr>
              <a:t>How did the Romans punish their criminals</a:t>
            </a:r>
            <a:endParaRPr lang="en-GB" sz="600" dirty="0">
              <a:solidFill>
                <a:schemeClr val="accent2"/>
              </a:solidFill>
            </a:endParaRPr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F8AC7A8F-A49A-0C61-C4CC-3BE07D733C9B}"/>
              </a:ext>
            </a:extLst>
          </p:cNvPr>
          <p:cNvSpPr txBox="1"/>
          <p:nvPr/>
        </p:nvSpPr>
        <p:spPr>
          <a:xfrm>
            <a:off x="1502225" y="7387208"/>
            <a:ext cx="57348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solidFill>
                  <a:schemeClr val="accent2"/>
                </a:solidFill>
              </a:rPr>
              <a:t>How did the Anglo-Saxons punish criminals? </a:t>
            </a:r>
            <a:endParaRPr lang="en-GB" sz="600" dirty="0">
              <a:solidFill>
                <a:schemeClr val="accent2"/>
              </a:solidFill>
            </a:endParaRPr>
          </a:p>
        </p:txBody>
      </p:sp>
      <p:sp>
        <p:nvSpPr>
          <p:cNvPr id="132" name="TextBox 131">
            <a:extLst>
              <a:ext uri="{FF2B5EF4-FFF2-40B4-BE49-F238E27FC236}">
                <a16:creationId xmlns:a16="http://schemas.microsoft.com/office/drawing/2014/main" id="{95361679-89FB-FFD2-07BF-87FC197F10B9}"/>
              </a:ext>
            </a:extLst>
          </p:cNvPr>
          <p:cNvSpPr txBox="1"/>
          <p:nvPr/>
        </p:nvSpPr>
        <p:spPr>
          <a:xfrm>
            <a:off x="2122976" y="7350493"/>
            <a:ext cx="81085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solidFill>
                  <a:schemeClr val="accent2"/>
                </a:solidFill>
              </a:rPr>
              <a:t>What were the developments in law enforcement in Roman and Anglo-Saxon times? </a:t>
            </a:r>
            <a:endParaRPr lang="en-GB" sz="600" dirty="0">
              <a:solidFill>
                <a:schemeClr val="accent2"/>
              </a:solidFill>
            </a:endParaRPr>
          </a:p>
        </p:txBody>
      </p:sp>
      <p:sp>
        <p:nvSpPr>
          <p:cNvPr id="51" name="TextBox 125">
            <a:extLst>
              <a:ext uri="{FF2B5EF4-FFF2-40B4-BE49-F238E27FC236}">
                <a16:creationId xmlns:a16="http://schemas.microsoft.com/office/drawing/2014/main" id="{F8AC7A8F-A49A-0C61-C4CC-3BE07D733C9B}"/>
              </a:ext>
            </a:extLst>
          </p:cNvPr>
          <p:cNvSpPr txBox="1"/>
          <p:nvPr/>
        </p:nvSpPr>
        <p:spPr>
          <a:xfrm>
            <a:off x="2986296" y="7350493"/>
            <a:ext cx="759278" cy="553998"/>
          </a:xfrm>
          <a:prstGeom prst="rect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00" dirty="0">
                <a:solidFill>
                  <a:schemeClr val="accent2"/>
                </a:solidFill>
              </a:rPr>
              <a:t>Assessment: How did law enforcement change and continue? </a:t>
            </a:r>
            <a:endParaRPr lang="en-GB" sz="600" dirty="0">
              <a:solidFill>
                <a:schemeClr val="accent2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A0B2EE3-B179-35C7-6381-7DCEBBE08752}"/>
              </a:ext>
            </a:extLst>
          </p:cNvPr>
          <p:cNvSpPr/>
          <p:nvPr/>
        </p:nvSpPr>
        <p:spPr>
          <a:xfrm>
            <a:off x="0" y="5813778"/>
            <a:ext cx="370143" cy="673771"/>
          </a:xfrm>
          <a:prstGeom prst="rect">
            <a:avLst/>
          </a:prstGeom>
          <a:solidFill>
            <a:srgbClr val="F6F6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DCEA2D78-D081-E9C2-DC95-209D929E3607}"/>
              </a:ext>
            </a:extLst>
          </p:cNvPr>
          <p:cNvSpPr/>
          <p:nvPr/>
        </p:nvSpPr>
        <p:spPr>
          <a:xfrm>
            <a:off x="101354" y="7164031"/>
            <a:ext cx="882722" cy="655376"/>
          </a:xfrm>
          <a:prstGeom prst="rect">
            <a:avLst/>
          </a:prstGeom>
          <a:solidFill>
            <a:srgbClr val="F6F6F6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solidFill>
                  <a:srgbClr val="FF0000"/>
                </a:solidFill>
              </a:rPr>
              <a:t>H</a:t>
            </a:r>
            <a:r>
              <a:rPr lang="en-GB" sz="800" b="1" dirty="0">
                <a:solidFill>
                  <a:srgbClr val="FF0000"/>
                </a:solidFill>
              </a:rPr>
              <a:t>ow did things change in England under Norman rule? 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024AD9EA-FD05-AC70-F282-BB34DE2837C5}"/>
              </a:ext>
            </a:extLst>
          </p:cNvPr>
          <p:cNvSpPr txBox="1"/>
          <p:nvPr/>
        </p:nvSpPr>
        <p:spPr>
          <a:xfrm>
            <a:off x="5939938" y="6799549"/>
            <a:ext cx="7662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solidFill>
                  <a:srgbClr val="0070C0"/>
                </a:solidFill>
              </a:rPr>
              <a:t>Why was there a succession crisis in 1066? </a:t>
            </a:r>
            <a:endParaRPr lang="en-GB" sz="600" dirty="0">
              <a:solidFill>
                <a:srgbClr val="0070C0"/>
              </a:solidFill>
            </a:endParaRP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B970C4CE-CC62-EC26-888F-71ADBD587407}"/>
              </a:ext>
            </a:extLst>
          </p:cNvPr>
          <p:cNvSpPr txBox="1"/>
          <p:nvPr/>
        </p:nvSpPr>
        <p:spPr>
          <a:xfrm>
            <a:off x="5598412" y="6437621"/>
            <a:ext cx="7662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solidFill>
                  <a:srgbClr val="0070C0"/>
                </a:solidFill>
              </a:rPr>
              <a:t>Who should be crowned King of England? </a:t>
            </a:r>
            <a:endParaRPr lang="en-GB" sz="600" dirty="0">
              <a:solidFill>
                <a:srgbClr val="0070C0"/>
              </a:solidFill>
            </a:endParaRP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9B9FF983-26CE-77BD-A79E-9325458ACB46}"/>
              </a:ext>
            </a:extLst>
          </p:cNvPr>
          <p:cNvSpPr txBox="1"/>
          <p:nvPr/>
        </p:nvSpPr>
        <p:spPr>
          <a:xfrm>
            <a:off x="4875174" y="6367329"/>
            <a:ext cx="8397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solidFill>
                  <a:srgbClr val="0070C0"/>
                </a:solidFill>
              </a:rPr>
              <a:t>What were the events of the Battle of Stamford Bridge? </a:t>
            </a:r>
            <a:endParaRPr lang="en-GB" sz="600" dirty="0">
              <a:solidFill>
                <a:srgbClr val="0070C0"/>
              </a:solidFill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F2F8AA66-002A-9D40-33D4-6E427CF4438E}"/>
              </a:ext>
            </a:extLst>
          </p:cNvPr>
          <p:cNvSpPr txBox="1"/>
          <p:nvPr/>
        </p:nvSpPr>
        <p:spPr>
          <a:xfrm>
            <a:off x="4222706" y="6397940"/>
            <a:ext cx="7662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solidFill>
                  <a:srgbClr val="0070C0"/>
                </a:solidFill>
              </a:rPr>
              <a:t>How did the two sides line up for the Battle of Hastings? </a:t>
            </a:r>
            <a:endParaRPr lang="en-GB" sz="600" dirty="0">
              <a:solidFill>
                <a:srgbClr val="0070C0"/>
              </a:solidFill>
            </a:endParaRP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406156C9-DC92-1622-734B-5D71341C8D9C}"/>
              </a:ext>
            </a:extLst>
          </p:cNvPr>
          <p:cNvSpPr txBox="1"/>
          <p:nvPr/>
        </p:nvSpPr>
        <p:spPr>
          <a:xfrm>
            <a:off x="3537815" y="6397939"/>
            <a:ext cx="7662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solidFill>
                  <a:srgbClr val="0070C0"/>
                </a:solidFill>
              </a:rPr>
              <a:t>What were the events of the morning of the Battle? </a:t>
            </a:r>
            <a:endParaRPr lang="en-GB" sz="600" dirty="0">
              <a:solidFill>
                <a:srgbClr val="0070C0"/>
              </a:solidFill>
            </a:endParaRP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B1829C9F-26AE-C2C9-7E89-152C4018C797}"/>
              </a:ext>
            </a:extLst>
          </p:cNvPr>
          <p:cNvSpPr txBox="1"/>
          <p:nvPr/>
        </p:nvSpPr>
        <p:spPr>
          <a:xfrm>
            <a:off x="2874432" y="6397939"/>
            <a:ext cx="7662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solidFill>
                  <a:srgbClr val="0070C0"/>
                </a:solidFill>
              </a:rPr>
              <a:t>What were the events of the afternoon of the Battle? </a:t>
            </a:r>
            <a:endParaRPr lang="en-GB" sz="600" dirty="0">
              <a:solidFill>
                <a:srgbClr val="0070C0"/>
              </a:solidFill>
            </a:endParaRPr>
          </a:p>
        </p:txBody>
      </p:sp>
      <p:sp>
        <p:nvSpPr>
          <p:cNvPr id="74" name="TextBox 125">
            <a:extLst>
              <a:ext uri="{FF2B5EF4-FFF2-40B4-BE49-F238E27FC236}">
                <a16:creationId xmlns:a16="http://schemas.microsoft.com/office/drawing/2014/main" id="{4F63353E-915D-3F4F-57F7-DF6751461EF2}"/>
              </a:ext>
            </a:extLst>
          </p:cNvPr>
          <p:cNvSpPr txBox="1"/>
          <p:nvPr/>
        </p:nvSpPr>
        <p:spPr>
          <a:xfrm>
            <a:off x="1579134" y="6465052"/>
            <a:ext cx="817931" cy="369332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00" dirty="0">
                <a:solidFill>
                  <a:srgbClr val="0070C0"/>
                </a:solidFill>
              </a:rPr>
              <a:t>Assessment: Why did William win the Battle of Hastings? </a:t>
            </a:r>
            <a:endParaRPr lang="en-GB" sz="600" dirty="0">
              <a:solidFill>
                <a:srgbClr val="0070C0"/>
              </a:solidFill>
            </a:endParaRP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42FD263D-81D5-9B31-98C7-2315236AC5C9}"/>
              </a:ext>
            </a:extLst>
          </p:cNvPr>
          <p:cNvSpPr txBox="1"/>
          <p:nvPr/>
        </p:nvSpPr>
        <p:spPr>
          <a:xfrm>
            <a:off x="2453058" y="6457199"/>
            <a:ext cx="5012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solidFill>
                  <a:srgbClr val="0070C0"/>
                </a:solidFill>
              </a:rPr>
              <a:t>Why did William win? </a:t>
            </a:r>
            <a:endParaRPr lang="en-GB" sz="600" dirty="0">
              <a:solidFill>
                <a:srgbClr val="0070C0"/>
              </a:solidFill>
            </a:endParaRPr>
          </a:p>
        </p:txBody>
      </p:sp>
      <p:sp>
        <p:nvSpPr>
          <p:cNvPr id="296" name="Oval 295"/>
          <p:cNvSpPr/>
          <p:nvPr/>
        </p:nvSpPr>
        <p:spPr>
          <a:xfrm>
            <a:off x="264780" y="6268967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7 Spring Term 2A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832BA6C1-F6D1-56AA-DD6E-3469B30E4DA6}"/>
              </a:ext>
            </a:extLst>
          </p:cNvPr>
          <p:cNvSpPr txBox="1"/>
          <p:nvPr/>
        </p:nvSpPr>
        <p:spPr>
          <a:xfrm>
            <a:off x="71831" y="5827810"/>
            <a:ext cx="6646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solidFill>
                  <a:srgbClr val="FF0000"/>
                </a:solidFill>
              </a:rPr>
              <a:t>Why did William build Motte and Bailey castles? </a:t>
            </a:r>
            <a:endParaRPr lang="en-GB" sz="600" dirty="0">
              <a:solidFill>
                <a:srgbClr val="FF0000"/>
              </a:solidFill>
            </a:endParaRP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0F0AE4C9-C277-90D7-4605-1AF79D78D8A9}"/>
              </a:ext>
            </a:extLst>
          </p:cNvPr>
          <p:cNvSpPr txBox="1"/>
          <p:nvPr/>
        </p:nvSpPr>
        <p:spPr>
          <a:xfrm>
            <a:off x="545137" y="5582622"/>
            <a:ext cx="6646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solidFill>
                  <a:srgbClr val="FF0000"/>
                </a:solidFill>
              </a:rPr>
              <a:t>How did castles develop?</a:t>
            </a:r>
            <a:endParaRPr lang="en-GB" sz="600" dirty="0">
              <a:solidFill>
                <a:srgbClr val="FF0000"/>
              </a:solidFill>
            </a:endParaRP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BC09C41B-F395-DCBF-4BC5-ADC3824A3E24}"/>
              </a:ext>
            </a:extLst>
          </p:cNvPr>
          <p:cNvSpPr txBox="1"/>
          <p:nvPr/>
        </p:nvSpPr>
        <p:spPr>
          <a:xfrm>
            <a:off x="2359611" y="5398994"/>
            <a:ext cx="6646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solidFill>
                  <a:srgbClr val="FF0000"/>
                </a:solidFill>
              </a:rPr>
              <a:t>Why did William establish the Feudal system? </a:t>
            </a:r>
            <a:endParaRPr lang="en-GB" sz="600" dirty="0">
              <a:solidFill>
                <a:srgbClr val="FF0000"/>
              </a:solidFill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F3C5C810-9E26-419D-6E4B-D3248F0B6FA5}"/>
              </a:ext>
            </a:extLst>
          </p:cNvPr>
          <p:cNvSpPr txBox="1"/>
          <p:nvPr/>
        </p:nvSpPr>
        <p:spPr>
          <a:xfrm>
            <a:off x="2965896" y="5455577"/>
            <a:ext cx="6646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solidFill>
                  <a:srgbClr val="FF0000"/>
                </a:solidFill>
              </a:rPr>
              <a:t>Why did William need the Domesday Book? </a:t>
            </a:r>
            <a:endParaRPr lang="en-GB" sz="600" dirty="0">
              <a:solidFill>
                <a:srgbClr val="FF0000"/>
              </a:solidFill>
            </a:endParaRP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9DBE23EC-2075-5978-3CC8-58A3ADF6F5B7}"/>
              </a:ext>
            </a:extLst>
          </p:cNvPr>
          <p:cNvSpPr txBox="1"/>
          <p:nvPr/>
        </p:nvSpPr>
        <p:spPr>
          <a:xfrm>
            <a:off x="3598269" y="5399173"/>
            <a:ext cx="70877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solidFill>
                  <a:srgbClr val="FF0000"/>
                </a:solidFill>
              </a:rPr>
              <a:t>What was the Harrying of the North and why was it important? </a:t>
            </a:r>
            <a:endParaRPr lang="en-GB" sz="600" dirty="0">
              <a:solidFill>
                <a:srgbClr val="FF0000"/>
              </a:solidFill>
            </a:endParaRP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3B1D2412-5604-067C-3029-0945696FF432}"/>
              </a:ext>
            </a:extLst>
          </p:cNvPr>
          <p:cNvSpPr txBox="1"/>
          <p:nvPr/>
        </p:nvSpPr>
        <p:spPr>
          <a:xfrm>
            <a:off x="4204554" y="5431988"/>
            <a:ext cx="6646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solidFill>
                  <a:srgbClr val="FF0000"/>
                </a:solidFill>
              </a:rPr>
              <a:t>How did life change in England under Norman rule? </a:t>
            </a:r>
            <a:endParaRPr lang="en-GB" sz="600" dirty="0">
              <a:solidFill>
                <a:srgbClr val="FF0000"/>
              </a:solidFill>
            </a:endParaRPr>
          </a:p>
        </p:txBody>
      </p:sp>
      <p:sp>
        <p:nvSpPr>
          <p:cNvPr id="90" name="TextBox 125">
            <a:extLst>
              <a:ext uri="{FF2B5EF4-FFF2-40B4-BE49-F238E27FC236}">
                <a16:creationId xmlns:a16="http://schemas.microsoft.com/office/drawing/2014/main" id="{BC9AE1A8-60D0-156A-14F8-B9187A0D3698}"/>
              </a:ext>
            </a:extLst>
          </p:cNvPr>
          <p:cNvSpPr txBox="1"/>
          <p:nvPr/>
        </p:nvSpPr>
        <p:spPr>
          <a:xfrm>
            <a:off x="1568667" y="5441342"/>
            <a:ext cx="817931" cy="369332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00" dirty="0">
                <a:solidFill>
                  <a:srgbClr val="FF0000"/>
                </a:solidFill>
              </a:rPr>
              <a:t>Assessment: How did Castles develop over time? </a:t>
            </a:r>
            <a:endParaRPr lang="en-GB" sz="600" dirty="0">
              <a:solidFill>
                <a:srgbClr val="FF0000"/>
              </a:solidFill>
            </a:endParaRP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4BC864CD-3253-B83B-DD16-5002A34EAF00}"/>
              </a:ext>
            </a:extLst>
          </p:cNvPr>
          <p:cNvSpPr txBox="1"/>
          <p:nvPr/>
        </p:nvSpPr>
        <p:spPr>
          <a:xfrm>
            <a:off x="967386" y="5494922"/>
            <a:ext cx="6646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solidFill>
                  <a:srgbClr val="FF0000"/>
                </a:solidFill>
              </a:rPr>
              <a:t>Attacking and defending castles</a:t>
            </a:r>
            <a:endParaRPr lang="en-GB" sz="600" dirty="0">
              <a:solidFill>
                <a:srgbClr val="FF0000"/>
              </a:solidFill>
            </a:endParaRP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D18A4264-6DF7-0A94-8C62-5583424C9DBC}"/>
              </a:ext>
            </a:extLst>
          </p:cNvPr>
          <p:cNvSpPr txBox="1"/>
          <p:nvPr/>
        </p:nvSpPr>
        <p:spPr>
          <a:xfrm>
            <a:off x="5828272" y="4970799"/>
            <a:ext cx="6646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solidFill>
                  <a:srgbClr val="00B050"/>
                </a:solidFill>
              </a:rPr>
              <a:t>What were the crusades? </a:t>
            </a:r>
            <a:endParaRPr lang="en-GB" sz="600" dirty="0">
              <a:solidFill>
                <a:srgbClr val="00B050"/>
              </a:solidFill>
            </a:endParaRP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5BF7DF3D-88FD-5EB1-2D23-9AD80B57330D}"/>
              </a:ext>
            </a:extLst>
          </p:cNvPr>
          <p:cNvSpPr txBox="1"/>
          <p:nvPr/>
        </p:nvSpPr>
        <p:spPr>
          <a:xfrm>
            <a:off x="5399814" y="4693531"/>
            <a:ext cx="9909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solidFill>
                  <a:srgbClr val="00B050"/>
                </a:solidFill>
              </a:rPr>
              <a:t>What were the Why did people fight in the crusades? </a:t>
            </a:r>
            <a:endParaRPr lang="en-GB" sz="600" dirty="0">
              <a:solidFill>
                <a:srgbClr val="00B050"/>
              </a:solidFill>
            </a:endParaRP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C63CD2F3-E19C-3CA0-D02E-890655394564}"/>
              </a:ext>
            </a:extLst>
          </p:cNvPr>
          <p:cNvSpPr txBox="1"/>
          <p:nvPr/>
        </p:nvSpPr>
        <p:spPr>
          <a:xfrm>
            <a:off x="4956406" y="4416531"/>
            <a:ext cx="7574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solidFill>
                  <a:srgbClr val="00B050"/>
                </a:solidFill>
              </a:rPr>
              <a:t>What happened in the First Crusade? </a:t>
            </a:r>
            <a:endParaRPr lang="en-GB" sz="600" dirty="0">
              <a:solidFill>
                <a:srgbClr val="00B050"/>
              </a:solidFill>
            </a:endParaRP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32C01A66-46F6-6200-4FEE-C89E565BEBB7}"/>
              </a:ext>
            </a:extLst>
          </p:cNvPr>
          <p:cNvSpPr txBox="1"/>
          <p:nvPr/>
        </p:nvSpPr>
        <p:spPr>
          <a:xfrm>
            <a:off x="4279474" y="4547141"/>
            <a:ext cx="7574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solidFill>
                  <a:srgbClr val="00B050"/>
                </a:solidFill>
              </a:rPr>
              <a:t>What happened in the Second and Third Crusade? </a:t>
            </a:r>
            <a:endParaRPr lang="en-GB" sz="600" dirty="0">
              <a:solidFill>
                <a:srgbClr val="00B050"/>
              </a:solidFill>
            </a:endParaRP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E8D6A235-3D0D-744A-D4D0-6E60FB1B9017}"/>
              </a:ext>
            </a:extLst>
          </p:cNvPr>
          <p:cNvSpPr txBox="1"/>
          <p:nvPr/>
        </p:nvSpPr>
        <p:spPr>
          <a:xfrm>
            <a:off x="3019852" y="4383205"/>
            <a:ext cx="6107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solidFill>
                  <a:srgbClr val="00B050"/>
                </a:solidFill>
              </a:rPr>
              <a:t>How did the East influence Science?</a:t>
            </a:r>
            <a:endParaRPr lang="en-GB" sz="600" dirty="0">
              <a:solidFill>
                <a:srgbClr val="00B050"/>
              </a:solidFill>
            </a:endParaRPr>
          </a:p>
        </p:txBody>
      </p:sp>
      <p:sp>
        <p:nvSpPr>
          <p:cNvPr id="100" name="TextBox 125">
            <a:extLst>
              <a:ext uri="{FF2B5EF4-FFF2-40B4-BE49-F238E27FC236}">
                <a16:creationId xmlns:a16="http://schemas.microsoft.com/office/drawing/2014/main" id="{EA748391-153C-5257-6A32-C820F8F0E457}"/>
              </a:ext>
            </a:extLst>
          </p:cNvPr>
          <p:cNvSpPr txBox="1"/>
          <p:nvPr/>
        </p:nvSpPr>
        <p:spPr>
          <a:xfrm>
            <a:off x="3656689" y="4391540"/>
            <a:ext cx="622785" cy="461665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00" dirty="0">
                <a:solidFill>
                  <a:srgbClr val="00B050"/>
                </a:solidFill>
              </a:rPr>
              <a:t>Assessment: Why were the Crusades significant? </a:t>
            </a:r>
            <a:endParaRPr lang="en-GB" sz="600" dirty="0">
              <a:solidFill>
                <a:srgbClr val="00B050"/>
              </a:solidFill>
            </a:endParaRP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3C6F3C5C-8B5F-04FF-1224-B1C71636D333}"/>
              </a:ext>
            </a:extLst>
          </p:cNvPr>
          <p:cNvSpPr txBox="1"/>
          <p:nvPr/>
        </p:nvSpPr>
        <p:spPr>
          <a:xfrm>
            <a:off x="2537427" y="4410487"/>
            <a:ext cx="6107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solidFill>
                  <a:srgbClr val="00B050"/>
                </a:solidFill>
              </a:rPr>
              <a:t>How did the East influence the West?</a:t>
            </a:r>
            <a:endParaRPr lang="en-GB" sz="600" dirty="0">
              <a:solidFill>
                <a:srgbClr val="00B050"/>
              </a:solidFill>
            </a:endParaRP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E9610BD5-EEC4-7A26-A11C-DFD82751A147}"/>
              </a:ext>
            </a:extLst>
          </p:cNvPr>
          <p:cNvSpPr txBox="1"/>
          <p:nvPr/>
        </p:nvSpPr>
        <p:spPr>
          <a:xfrm>
            <a:off x="2068889" y="4422139"/>
            <a:ext cx="6107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solidFill>
                  <a:srgbClr val="00B050"/>
                </a:solidFill>
              </a:rPr>
              <a:t>How did the East influence Medicine?</a:t>
            </a:r>
            <a:endParaRPr lang="en-GB" sz="600" dirty="0">
              <a:solidFill>
                <a:srgbClr val="00B050"/>
              </a:solidFill>
            </a:endParaRP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628D2CC3-08D1-3F29-433A-7E89F635CF7D}"/>
              </a:ext>
            </a:extLst>
          </p:cNvPr>
          <p:cNvSpPr txBox="1"/>
          <p:nvPr/>
        </p:nvSpPr>
        <p:spPr>
          <a:xfrm>
            <a:off x="-9500" y="4256996"/>
            <a:ext cx="6646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solidFill>
                  <a:srgbClr val="FF33CC"/>
                </a:solidFill>
              </a:rPr>
              <a:t>What was life like in a Medieval Village? </a:t>
            </a:r>
            <a:endParaRPr lang="en-GB" sz="600" dirty="0">
              <a:solidFill>
                <a:srgbClr val="FF33CC"/>
              </a:solidFill>
            </a:endParaRP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E23004BD-DE67-4531-B0A3-51CD5B88537E}"/>
              </a:ext>
            </a:extLst>
          </p:cNvPr>
          <p:cNvSpPr txBox="1"/>
          <p:nvPr/>
        </p:nvSpPr>
        <p:spPr>
          <a:xfrm>
            <a:off x="88573" y="3828763"/>
            <a:ext cx="6646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solidFill>
                  <a:srgbClr val="FF33CC"/>
                </a:solidFill>
              </a:rPr>
              <a:t>What was life like in a Medieval Town? </a:t>
            </a:r>
            <a:endParaRPr lang="en-GB" sz="600" dirty="0">
              <a:solidFill>
                <a:srgbClr val="FF33CC"/>
              </a:solidFill>
            </a:endParaRPr>
          </a:p>
        </p:txBody>
      </p:sp>
      <p:sp>
        <p:nvSpPr>
          <p:cNvPr id="107" name="TextBox 125">
            <a:extLst>
              <a:ext uri="{FF2B5EF4-FFF2-40B4-BE49-F238E27FC236}">
                <a16:creationId xmlns:a16="http://schemas.microsoft.com/office/drawing/2014/main" id="{CDA3DD31-3E82-4653-2285-661CA24B1D09}"/>
              </a:ext>
            </a:extLst>
          </p:cNvPr>
          <p:cNvSpPr txBox="1"/>
          <p:nvPr/>
        </p:nvSpPr>
        <p:spPr>
          <a:xfrm>
            <a:off x="666957" y="3478824"/>
            <a:ext cx="950459" cy="461665"/>
          </a:xfrm>
          <a:prstGeom prst="rect">
            <a:avLst/>
          </a:prstGeom>
          <a:solidFill>
            <a:schemeClr val="bg1"/>
          </a:solidFill>
          <a:ln>
            <a:solidFill>
              <a:srgbClr val="FF33CC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00" dirty="0">
                <a:solidFill>
                  <a:srgbClr val="FF33CC"/>
                </a:solidFill>
              </a:rPr>
              <a:t>Assessment: What were the similarities and differences between village and town life? </a:t>
            </a:r>
            <a:endParaRPr lang="en-GB" sz="600" dirty="0">
              <a:solidFill>
                <a:srgbClr val="FF33CC"/>
              </a:solidFill>
            </a:endParaRP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886116E7-9350-B8CB-65F4-A31F371F013E}"/>
              </a:ext>
            </a:extLst>
          </p:cNvPr>
          <p:cNvSpPr txBox="1"/>
          <p:nvPr/>
        </p:nvSpPr>
        <p:spPr>
          <a:xfrm>
            <a:off x="1721200" y="3391233"/>
            <a:ext cx="6646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solidFill>
                  <a:srgbClr val="FF33CC"/>
                </a:solidFill>
              </a:rPr>
              <a:t>How did people have fun in the Middle Ages? </a:t>
            </a:r>
            <a:endParaRPr lang="en-GB" sz="600" dirty="0">
              <a:solidFill>
                <a:srgbClr val="FF33CC"/>
              </a:solidFill>
            </a:endParaRP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70E6A77E-D9AA-4B0E-9E24-51FC66309811}"/>
              </a:ext>
            </a:extLst>
          </p:cNvPr>
          <p:cNvSpPr txBox="1"/>
          <p:nvPr/>
        </p:nvSpPr>
        <p:spPr>
          <a:xfrm>
            <a:off x="2415914" y="3428727"/>
            <a:ext cx="6646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solidFill>
                  <a:srgbClr val="FF33CC"/>
                </a:solidFill>
              </a:rPr>
              <a:t>How did clothing and fashion develop? </a:t>
            </a:r>
            <a:endParaRPr lang="en-GB" sz="600" dirty="0">
              <a:solidFill>
                <a:srgbClr val="FF33CC"/>
              </a:solidFill>
            </a:endParaRPr>
          </a:p>
        </p:txBody>
      </p:sp>
      <p:sp>
        <p:nvSpPr>
          <p:cNvPr id="127" name="TextBox 126">
            <a:extLst>
              <a:ext uri="{FF2B5EF4-FFF2-40B4-BE49-F238E27FC236}">
                <a16:creationId xmlns:a16="http://schemas.microsoft.com/office/drawing/2014/main" id="{37FDAA0D-424B-5347-9B8F-E178F0B7EC1E}"/>
              </a:ext>
            </a:extLst>
          </p:cNvPr>
          <p:cNvSpPr txBox="1"/>
          <p:nvPr/>
        </p:nvSpPr>
        <p:spPr>
          <a:xfrm>
            <a:off x="2998014" y="3427867"/>
            <a:ext cx="6646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solidFill>
                  <a:srgbClr val="FF33CC"/>
                </a:solidFill>
              </a:rPr>
              <a:t>What were the causes of the Black Death?</a:t>
            </a:r>
            <a:endParaRPr lang="en-GB" sz="600" dirty="0">
              <a:solidFill>
                <a:srgbClr val="FF33CC"/>
              </a:solidFill>
            </a:endParaRPr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id="{83873E7C-4819-35B6-D144-EA3FED065DCB}"/>
              </a:ext>
            </a:extLst>
          </p:cNvPr>
          <p:cNvSpPr txBox="1"/>
          <p:nvPr/>
        </p:nvSpPr>
        <p:spPr>
          <a:xfrm>
            <a:off x="3661865" y="3417943"/>
            <a:ext cx="6646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solidFill>
                  <a:srgbClr val="FF33CC"/>
                </a:solidFill>
              </a:rPr>
              <a:t>What were the symptoms of the Black Death?</a:t>
            </a:r>
            <a:endParaRPr lang="en-GB" sz="600" dirty="0">
              <a:solidFill>
                <a:srgbClr val="FF33CC"/>
              </a:solidFill>
            </a:endParaRPr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id="{135263A1-FA7E-A2CB-7069-362FB3C25577}"/>
              </a:ext>
            </a:extLst>
          </p:cNvPr>
          <p:cNvSpPr txBox="1"/>
          <p:nvPr/>
        </p:nvSpPr>
        <p:spPr>
          <a:xfrm>
            <a:off x="4310727" y="3417504"/>
            <a:ext cx="6646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solidFill>
                  <a:srgbClr val="FF33CC"/>
                </a:solidFill>
              </a:rPr>
              <a:t>What were the consequences of the Black Death?</a:t>
            </a:r>
            <a:endParaRPr lang="en-GB" sz="600" dirty="0">
              <a:solidFill>
                <a:srgbClr val="FF33CC"/>
              </a:solidFill>
            </a:endParaRPr>
          </a:p>
        </p:txBody>
      </p:sp>
      <p:sp>
        <p:nvSpPr>
          <p:cNvPr id="133" name="TextBox 132">
            <a:extLst>
              <a:ext uri="{FF2B5EF4-FFF2-40B4-BE49-F238E27FC236}">
                <a16:creationId xmlns:a16="http://schemas.microsoft.com/office/drawing/2014/main" id="{4D8EDE6D-4EF9-2E5B-6C89-8B053D09C35D}"/>
              </a:ext>
            </a:extLst>
          </p:cNvPr>
          <p:cNvSpPr txBox="1"/>
          <p:nvPr/>
        </p:nvSpPr>
        <p:spPr>
          <a:xfrm>
            <a:off x="5896551" y="2578415"/>
            <a:ext cx="6646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solidFill>
                  <a:schemeClr val="accent4"/>
                </a:solidFill>
              </a:rPr>
              <a:t>Who was Matilda and why was she important? </a:t>
            </a:r>
            <a:endParaRPr lang="en-GB" sz="600" dirty="0">
              <a:solidFill>
                <a:schemeClr val="accent4"/>
              </a:solidFill>
            </a:endParaRPr>
          </a:p>
        </p:txBody>
      </p:sp>
      <p:sp>
        <p:nvSpPr>
          <p:cNvPr id="134" name="TextBox 133">
            <a:extLst>
              <a:ext uri="{FF2B5EF4-FFF2-40B4-BE49-F238E27FC236}">
                <a16:creationId xmlns:a16="http://schemas.microsoft.com/office/drawing/2014/main" id="{9B145348-4389-5154-4C7A-29F9A4A31DFF}"/>
              </a:ext>
            </a:extLst>
          </p:cNvPr>
          <p:cNvSpPr txBox="1"/>
          <p:nvPr/>
        </p:nvSpPr>
        <p:spPr>
          <a:xfrm>
            <a:off x="4439804" y="2403448"/>
            <a:ext cx="6646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solidFill>
                  <a:schemeClr val="accent4"/>
                </a:solidFill>
              </a:rPr>
              <a:t>Why did Thomas Becket and Henry II fall out? </a:t>
            </a:r>
            <a:endParaRPr lang="en-GB" sz="600" dirty="0">
              <a:solidFill>
                <a:schemeClr val="accent4"/>
              </a:solidFill>
            </a:endParaRPr>
          </a:p>
        </p:txBody>
      </p:sp>
      <p:sp>
        <p:nvSpPr>
          <p:cNvPr id="136" name="TextBox 135">
            <a:extLst>
              <a:ext uri="{FF2B5EF4-FFF2-40B4-BE49-F238E27FC236}">
                <a16:creationId xmlns:a16="http://schemas.microsoft.com/office/drawing/2014/main" id="{C8A90D21-A3A5-5B07-CD03-AFC8F917344F}"/>
              </a:ext>
            </a:extLst>
          </p:cNvPr>
          <p:cNvSpPr txBox="1"/>
          <p:nvPr/>
        </p:nvSpPr>
        <p:spPr>
          <a:xfrm>
            <a:off x="3814551" y="2410593"/>
            <a:ext cx="66468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solidFill>
                  <a:schemeClr val="accent4"/>
                </a:solidFill>
              </a:rPr>
              <a:t>What were the causes of Thomas Beckets murder? </a:t>
            </a:r>
            <a:endParaRPr lang="en-GB" sz="600" dirty="0">
              <a:solidFill>
                <a:schemeClr val="accent4"/>
              </a:solidFill>
            </a:endParaRPr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5EBF1B23-B6BB-FD8F-0572-DB2D66B7EEB5}"/>
              </a:ext>
            </a:extLst>
          </p:cNvPr>
          <p:cNvSpPr txBox="1"/>
          <p:nvPr/>
        </p:nvSpPr>
        <p:spPr>
          <a:xfrm>
            <a:off x="5183163" y="2309042"/>
            <a:ext cx="66468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solidFill>
                  <a:schemeClr val="accent4"/>
                </a:solidFill>
              </a:rPr>
              <a:t>Why was the church important to people in the Middle Ages? </a:t>
            </a:r>
            <a:endParaRPr lang="en-GB" sz="600" dirty="0">
              <a:solidFill>
                <a:schemeClr val="accent4"/>
              </a:solidFill>
            </a:endParaRPr>
          </a:p>
        </p:txBody>
      </p:sp>
      <p:sp>
        <p:nvSpPr>
          <p:cNvPr id="138" name="TextBox 137">
            <a:extLst>
              <a:ext uri="{FF2B5EF4-FFF2-40B4-BE49-F238E27FC236}">
                <a16:creationId xmlns:a16="http://schemas.microsoft.com/office/drawing/2014/main" id="{C32CBD5D-4B29-A186-3716-6098A68FC0B2}"/>
              </a:ext>
            </a:extLst>
          </p:cNvPr>
          <p:cNvSpPr txBox="1"/>
          <p:nvPr/>
        </p:nvSpPr>
        <p:spPr>
          <a:xfrm>
            <a:off x="2969509" y="2465559"/>
            <a:ext cx="6646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solidFill>
                  <a:schemeClr val="accent4"/>
                </a:solidFill>
              </a:rPr>
              <a:t>What was England like under the rule of King John?</a:t>
            </a:r>
            <a:endParaRPr lang="en-GB" sz="600" dirty="0">
              <a:solidFill>
                <a:schemeClr val="accent4"/>
              </a:solidFill>
            </a:endParaRPr>
          </a:p>
        </p:txBody>
      </p:sp>
      <p:sp>
        <p:nvSpPr>
          <p:cNvPr id="139" name="TextBox 138">
            <a:extLst>
              <a:ext uri="{FF2B5EF4-FFF2-40B4-BE49-F238E27FC236}">
                <a16:creationId xmlns:a16="http://schemas.microsoft.com/office/drawing/2014/main" id="{341DDEFB-7D98-5A5A-490D-43C49187F6E6}"/>
              </a:ext>
            </a:extLst>
          </p:cNvPr>
          <p:cNvSpPr txBox="1"/>
          <p:nvPr/>
        </p:nvSpPr>
        <p:spPr>
          <a:xfrm>
            <a:off x="2194293" y="2465560"/>
            <a:ext cx="6646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solidFill>
                  <a:schemeClr val="accent4"/>
                </a:solidFill>
              </a:rPr>
              <a:t>What is the Magna Carta and why is it so significant? </a:t>
            </a:r>
            <a:endParaRPr lang="en-GB" sz="600" dirty="0">
              <a:solidFill>
                <a:schemeClr val="accent4"/>
              </a:solidFill>
            </a:endParaRPr>
          </a:p>
        </p:txBody>
      </p:sp>
      <p:sp>
        <p:nvSpPr>
          <p:cNvPr id="140" name="TextBox 139">
            <a:extLst>
              <a:ext uri="{FF2B5EF4-FFF2-40B4-BE49-F238E27FC236}">
                <a16:creationId xmlns:a16="http://schemas.microsoft.com/office/drawing/2014/main" id="{D72299A6-31F2-8E36-A66B-4A71507C3C40}"/>
              </a:ext>
            </a:extLst>
          </p:cNvPr>
          <p:cNvSpPr txBox="1"/>
          <p:nvPr/>
        </p:nvSpPr>
        <p:spPr>
          <a:xfrm>
            <a:off x="1480882" y="2416701"/>
            <a:ext cx="66468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solidFill>
                  <a:schemeClr val="accent4"/>
                </a:solidFill>
              </a:rPr>
              <a:t>What are the War of the Roses and why were they important? </a:t>
            </a:r>
            <a:endParaRPr lang="en-GB" sz="600" dirty="0">
              <a:solidFill>
                <a:schemeClr val="accent4"/>
              </a:solidFill>
            </a:endParaRPr>
          </a:p>
        </p:txBody>
      </p:sp>
      <p:sp>
        <p:nvSpPr>
          <p:cNvPr id="99" name="Oval 98">
            <a:extLst>
              <a:ext uri="{FF2B5EF4-FFF2-40B4-BE49-F238E27FC236}">
                <a16:creationId xmlns:a16="http://schemas.microsoft.com/office/drawing/2014/main" id="{592551E6-BA43-EA0A-AEEB-6EA111FD2A8D}"/>
              </a:ext>
            </a:extLst>
          </p:cNvPr>
          <p:cNvSpPr/>
          <p:nvPr/>
        </p:nvSpPr>
        <p:spPr>
          <a:xfrm>
            <a:off x="4937421" y="3602708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7 Summer 3A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A149D66E-03C9-1B24-2814-0A64FBDF4DDE}"/>
              </a:ext>
            </a:extLst>
          </p:cNvPr>
          <p:cNvSpPr txBox="1"/>
          <p:nvPr/>
        </p:nvSpPr>
        <p:spPr>
          <a:xfrm>
            <a:off x="3774716" y="7425940"/>
            <a:ext cx="635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solidFill>
                  <a:schemeClr val="accent2"/>
                </a:solidFill>
              </a:rPr>
              <a:t>What was discovered at Sutton </a:t>
            </a:r>
            <a:r>
              <a:rPr lang="en-US" sz="600" dirty="0" err="1">
                <a:solidFill>
                  <a:schemeClr val="accent2"/>
                </a:solidFill>
              </a:rPr>
              <a:t>Hoo</a:t>
            </a:r>
            <a:r>
              <a:rPr lang="en-US" sz="600" dirty="0">
                <a:solidFill>
                  <a:schemeClr val="accent2"/>
                </a:solidFill>
              </a:rPr>
              <a:t>? </a:t>
            </a:r>
            <a:endParaRPr lang="en-GB" sz="600" dirty="0">
              <a:solidFill>
                <a:schemeClr val="accent2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0ABD8A2-FF71-5A35-F838-BBAD4B741299}"/>
              </a:ext>
            </a:extLst>
          </p:cNvPr>
          <p:cNvSpPr txBox="1"/>
          <p:nvPr/>
        </p:nvSpPr>
        <p:spPr>
          <a:xfrm>
            <a:off x="4362455" y="7342029"/>
            <a:ext cx="63508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solidFill>
                  <a:schemeClr val="accent2"/>
                </a:solidFill>
              </a:rPr>
              <a:t>What can we learn about the Anglo-Saxons from the discovery? </a:t>
            </a:r>
            <a:endParaRPr lang="en-GB" sz="6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33523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Beth xmlns="2ae8b9b8-deb7-4e47-ba09-cc2898df0d8c" xsi:nil="true"/>
    <DateandTime xmlns="2ae8b9b8-deb7-4e47-ba09-cc2898df0d8c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B9E0B2B11D76E45A4A8CA10C7FC0931" ma:contentTypeVersion="15" ma:contentTypeDescription="Create a new document." ma:contentTypeScope="" ma:versionID="0165ea8ac98c1a5c8c558c9f5820a91b">
  <xsd:schema xmlns:xsd="http://www.w3.org/2001/XMLSchema" xmlns:xs="http://www.w3.org/2001/XMLSchema" xmlns:p="http://schemas.microsoft.com/office/2006/metadata/properties" xmlns:ns2="2ae8b9b8-deb7-4e47-ba09-cc2898df0d8c" xmlns:ns3="baff96f5-a7d4-4f1d-8526-ffc6a0e3c1dd" targetNamespace="http://schemas.microsoft.com/office/2006/metadata/properties" ma:root="true" ma:fieldsID="416a0bbcbeae1aaa521a02ad3e668a62" ns2:_="" ns3:_="">
    <xsd:import namespace="2ae8b9b8-deb7-4e47-ba09-cc2898df0d8c"/>
    <xsd:import namespace="baff96f5-a7d4-4f1d-8526-ffc6a0e3c1d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Beth" minOccurs="0"/>
                <xsd:element ref="ns2:MediaServiceLocation" minOccurs="0"/>
                <xsd:element ref="ns2:DateandTime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ae8b9b8-deb7-4e47-ba09-cc2898df0d8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Beth" ma:index="19" nillable="true" ma:displayName="Beth" ma:format="DateTime" ma:internalName="Beth">
      <xsd:simpleType>
        <xsd:restriction base="dms:DateTime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DateandTime" ma:index="21" nillable="true" ma:displayName="Date and Time" ma:format="DateOnly" ma:internalName="DateandTime">
      <xsd:simpleType>
        <xsd:restriction base="dms:DateTime"/>
      </xsd:simpleType>
    </xsd:element>
    <xsd:element name="MediaLengthInSeconds" ma:index="22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ff96f5-a7d4-4f1d-8526-ffc6a0e3c1dd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F83B067-D5BB-4AAE-A1BF-08DE4D452F58}">
  <ds:schemaRefs>
    <ds:schemaRef ds:uri="http://purl.org/dc/elements/1.1/"/>
    <ds:schemaRef ds:uri="http://schemas.microsoft.com/office/2006/metadata/properties"/>
    <ds:schemaRef ds:uri="2ae8b9b8-deb7-4e47-ba09-cc2898df0d8c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baff96f5-a7d4-4f1d-8526-ffc6a0e3c1dd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4647CC18-A716-41A8-92C4-6B32A723D96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C97CE03-3E77-4A4C-8E36-7DA2DE2C60D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ae8b9b8-deb7-4e47-ba09-cc2898df0d8c"/>
    <ds:schemaRef ds:uri="baff96f5-a7d4-4f1d-8526-ffc6a0e3c1d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3277</TotalTime>
  <Words>622</Words>
  <Application>Microsoft Office PowerPoint</Application>
  <PresentationFormat>A4 Paper (210x297 mm)</PresentationFormat>
  <Paragraphs>77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Waltograph UI</vt:lpstr>
      <vt:lpstr>Office Theme</vt:lpstr>
      <vt:lpstr>The BHS Learning Journey – Y7 History – Civilisations and Change 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 Starkey</dc:creator>
  <cp:lastModifiedBy>leoniewaring@gmail.com</cp:lastModifiedBy>
  <cp:revision>71</cp:revision>
  <dcterms:created xsi:type="dcterms:W3CDTF">2019-07-02T10:31:49Z</dcterms:created>
  <dcterms:modified xsi:type="dcterms:W3CDTF">2022-08-30T07:45:00Z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0x0101009B9E0B2B11D76E45A4A8CA10C7FC0931</vt:lpwstr>
  </property>
</Properties>
</file>