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2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F6C34-6F71-408D-BB8A-D18B3B7217F0}" type="datetimeFigureOut">
              <a:rPr lang="en-GB" smtClean="0"/>
              <a:t>20/11/2024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6D26A-39BA-45FA-90F4-BD0BAFA788C7}" type="slidenum">
              <a:rPr lang="en-GB" smtClean="0"/>
              <a:t>‹#›</a:t>
            </a:fld>
            <a:endParaRPr lang="en-GB"/>
          </a:p>
        </p:txBody>
      </p:sp>
    </p:spTree>
    <p:extLst>
      <p:ext uri="{BB962C8B-B14F-4D97-AF65-F5344CB8AC3E}">
        <p14:creationId xmlns:p14="http://schemas.microsoft.com/office/powerpoint/2010/main" val="305288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EECC-AAFB-4509-9F1E-79364BE6F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3AE013-8649-4B23-972F-3E6384012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013831-EED8-4F08-9939-5722D6B053B3}"/>
              </a:ext>
            </a:extLst>
          </p:cNvPr>
          <p:cNvSpPr>
            <a:spLocks noGrp="1"/>
          </p:cNvSpPr>
          <p:nvPr>
            <p:ph type="dt" sz="half" idx="10"/>
          </p:nvPr>
        </p:nvSpPr>
        <p:spPr/>
        <p:txBody>
          <a:bodyPr/>
          <a:lstStyle/>
          <a:p>
            <a:fld id="{FC83393B-6827-47D1-B497-4E23BB5EB0B8}" type="datetimeFigureOut">
              <a:rPr lang="en-GB" smtClean="0"/>
              <a:t>20/11/2024</a:t>
            </a:fld>
            <a:endParaRPr lang="en-GB"/>
          </a:p>
        </p:txBody>
      </p:sp>
      <p:sp>
        <p:nvSpPr>
          <p:cNvPr id="5" name="Footer Placeholder 4">
            <a:extLst>
              <a:ext uri="{FF2B5EF4-FFF2-40B4-BE49-F238E27FC236}">
                <a16:creationId xmlns:a16="http://schemas.microsoft.com/office/drawing/2014/main" id="{C9D5B1F7-671F-4480-8B5D-3F5B60A38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CBBF85-0196-4E3E-919F-A69E47C5B4C7}"/>
              </a:ext>
            </a:extLst>
          </p:cNvPr>
          <p:cNvSpPr>
            <a:spLocks noGrp="1"/>
          </p:cNvSpPr>
          <p:nvPr>
            <p:ph type="sldNum" sz="quarter" idx="12"/>
          </p:nvPr>
        </p:nvSpPr>
        <p:spPr/>
        <p:txBody>
          <a:bodyPr/>
          <a:lstStyle/>
          <a:p>
            <a:fld id="{B2851E77-AE86-4422-B691-126649D7E6E0}" type="slidenum">
              <a:rPr lang="en-GB" smtClean="0"/>
              <a:t>‹#›</a:t>
            </a:fld>
            <a:endParaRPr lang="en-GB"/>
          </a:p>
        </p:txBody>
      </p:sp>
    </p:spTree>
    <p:extLst>
      <p:ext uri="{BB962C8B-B14F-4D97-AF65-F5344CB8AC3E}">
        <p14:creationId xmlns:p14="http://schemas.microsoft.com/office/powerpoint/2010/main" val="372835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BDC1-6052-4A13-9C46-FADCF0F8F09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25D069-6B5D-4525-89E3-3AC4296D01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ED543C-6D9B-4259-94F8-FF38AF7B6930}"/>
              </a:ext>
            </a:extLst>
          </p:cNvPr>
          <p:cNvSpPr>
            <a:spLocks noGrp="1"/>
          </p:cNvSpPr>
          <p:nvPr>
            <p:ph type="dt" sz="half" idx="10"/>
          </p:nvPr>
        </p:nvSpPr>
        <p:spPr/>
        <p:txBody>
          <a:bodyPr/>
          <a:lstStyle/>
          <a:p>
            <a:fld id="{FC83393B-6827-47D1-B497-4E23BB5EB0B8}" type="datetimeFigureOut">
              <a:rPr lang="en-GB" smtClean="0"/>
              <a:t>20/11/2024</a:t>
            </a:fld>
            <a:endParaRPr lang="en-GB"/>
          </a:p>
        </p:txBody>
      </p:sp>
      <p:sp>
        <p:nvSpPr>
          <p:cNvPr id="5" name="Footer Placeholder 4">
            <a:extLst>
              <a:ext uri="{FF2B5EF4-FFF2-40B4-BE49-F238E27FC236}">
                <a16:creationId xmlns:a16="http://schemas.microsoft.com/office/drawing/2014/main" id="{E2486D42-185E-42B1-B8CE-41E29F78DC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08E25-5071-44B9-A446-CB76DAA47CA2}"/>
              </a:ext>
            </a:extLst>
          </p:cNvPr>
          <p:cNvSpPr>
            <a:spLocks noGrp="1"/>
          </p:cNvSpPr>
          <p:nvPr>
            <p:ph type="sldNum" sz="quarter" idx="12"/>
          </p:nvPr>
        </p:nvSpPr>
        <p:spPr/>
        <p:txBody>
          <a:bodyPr/>
          <a:lstStyle/>
          <a:p>
            <a:fld id="{B2851E77-AE86-4422-B691-126649D7E6E0}" type="slidenum">
              <a:rPr lang="en-GB" smtClean="0"/>
              <a:t>‹#›</a:t>
            </a:fld>
            <a:endParaRPr lang="en-GB"/>
          </a:p>
        </p:txBody>
      </p:sp>
    </p:spTree>
    <p:extLst>
      <p:ext uri="{BB962C8B-B14F-4D97-AF65-F5344CB8AC3E}">
        <p14:creationId xmlns:p14="http://schemas.microsoft.com/office/powerpoint/2010/main" val="218388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B5266-5EF1-4D40-8E3E-920C4D91D7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0DA8E8-B9D2-4D90-9949-A120B9298F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577608-0AB1-48F6-B430-758C20FC7DC1}"/>
              </a:ext>
            </a:extLst>
          </p:cNvPr>
          <p:cNvSpPr>
            <a:spLocks noGrp="1"/>
          </p:cNvSpPr>
          <p:nvPr>
            <p:ph type="dt" sz="half" idx="10"/>
          </p:nvPr>
        </p:nvSpPr>
        <p:spPr/>
        <p:txBody>
          <a:bodyPr/>
          <a:lstStyle/>
          <a:p>
            <a:fld id="{FC83393B-6827-47D1-B497-4E23BB5EB0B8}" type="datetimeFigureOut">
              <a:rPr lang="en-GB" smtClean="0"/>
              <a:t>20/11/2024</a:t>
            </a:fld>
            <a:endParaRPr lang="en-GB"/>
          </a:p>
        </p:txBody>
      </p:sp>
      <p:sp>
        <p:nvSpPr>
          <p:cNvPr id="5" name="Footer Placeholder 4">
            <a:extLst>
              <a:ext uri="{FF2B5EF4-FFF2-40B4-BE49-F238E27FC236}">
                <a16:creationId xmlns:a16="http://schemas.microsoft.com/office/drawing/2014/main" id="{92B48BF2-8FB5-4189-A204-DE7B7EE18D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34E0BF-59E0-4227-86AF-39640F54FF3D}"/>
              </a:ext>
            </a:extLst>
          </p:cNvPr>
          <p:cNvSpPr>
            <a:spLocks noGrp="1"/>
          </p:cNvSpPr>
          <p:nvPr>
            <p:ph type="sldNum" sz="quarter" idx="12"/>
          </p:nvPr>
        </p:nvSpPr>
        <p:spPr/>
        <p:txBody>
          <a:bodyPr/>
          <a:lstStyle/>
          <a:p>
            <a:fld id="{B2851E77-AE86-4422-B691-126649D7E6E0}" type="slidenum">
              <a:rPr lang="en-GB" smtClean="0"/>
              <a:t>‹#›</a:t>
            </a:fld>
            <a:endParaRPr lang="en-GB"/>
          </a:p>
        </p:txBody>
      </p:sp>
    </p:spTree>
    <p:extLst>
      <p:ext uri="{BB962C8B-B14F-4D97-AF65-F5344CB8AC3E}">
        <p14:creationId xmlns:p14="http://schemas.microsoft.com/office/powerpoint/2010/main" val="372151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94D7-97A9-4B24-963B-EF7B8F3388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1D1B0E-8725-43A4-A279-EDAD22A5EF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D8570-12BD-4B1A-87CA-147B52C043AE}"/>
              </a:ext>
            </a:extLst>
          </p:cNvPr>
          <p:cNvSpPr>
            <a:spLocks noGrp="1"/>
          </p:cNvSpPr>
          <p:nvPr>
            <p:ph type="dt" sz="half" idx="10"/>
          </p:nvPr>
        </p:nvSpPr>
        <p:spPr/>
        <p:txBody>
          <a:bodyPr/>
          <a:lstStyle/>
          <a:p>
            <a:fld id="{FC83393B-6827-47D1-B497-4E23BB5EB0B8}" type="datetimeFigureOut">
              <a:rPr lang="en-GB" smtClean="0"/>
              <a:t>20/11/2024</a:t>
            </a:fld>
            <a:endParaRPr lang="en-GB"/>
          </a:p>
        </p:txBody>
      </p:sp>
      <p:sp>
        <p:nvSpPr>
          <p:cNvPr id="5" name="Footer Placeholder 4">
            <a:extLst>
              <a:ext uri="{FF2B5EF4-FFF2-40B4-BE49-F238E27FC236}">
                <a16:creationId xmlns:a16="http://schemas.microsoft.com/office/drawing/2014/main" id="{D6925749-44D2-4236-A6FE-1463A78EC8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BDA43-FE15-4B86-93E6-0234F7E0CA9A}"/>
              </a:ext>
            </a:extLst>
          </p:cNvPr>
          <p:cNvSpPr>
            <a:spLocks noGrp="1"/>
          </p:cNvSpPr>
          <p:nvPr>
            <p:ph type="sldNum" sz="quarter" idx="12"/>
          </p:nvPr>
        </p:nvSpPr>
        <p:spPr/>
        <p:txBody>
          <a:bodyPr/>
          <a:lstStyle/>
          <a:p>
            <a:fld id="{B2851E77-AE86-4422-B691-126649D7E6E0}" type="slidenum">
              <a:rPr lang="en-GB" smtClean="0"/>
              <a:t>‹#›</a:t>
            </a:fld>
            <a:endParaRPr lang="en-GB"/>
          </a:p>
        </p:txBody>
      </p:sp>
    </p:spTree>
    <p:extLst>
      <p:ext uri="{BB962C8B-B14F-4D97-AF65-F5344CB8AC3E}">
        <p14:creationId xmlns:p14="http://schemas.microsoft.com/office/powerpoint/2010/main" val="223375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4C55-FFB8-44A8-99D2-3114D6BAAF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1780FE-0CFC-44D1-A80D-D81FBBAE75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F9AADD-8A9A-4DF5-97AC-40D985CCA23B}"/>
              </a:ext>
            </a:extLst>
          </p:cNvPr>
          <p:cNvSpPr>
            <a:spLocks noGrp="1"/>
          </p:cNvSpPr>
          <p:nvPr>
            <p:ph type="dt" sz="half" idx="10"/>
          </p:nvPr>
        </p:nvSpPr>
        <p:spPr/>
        <p:txBody>
          <a:bodyPr/>
          <a:lstStyle/>
          <a:p>
            <a:fld id="{FC83393B-6827-47D1-B497-4E23BB5EB0B8}" type="datetimeFigureOut">
              <a:rPr lang="en-GB" smtClean="0"/>
              <a:t>20/11/2024</a:t>
            </a:fld>
            <a:endParaRPr lang="en-GB"/>
          </a:p>
        </p:txBody>
      </p:sp>
      <p:sp>
        <p:nvSpPr>
          <p:cNvPr id="5" name="Footer Placeholder 4">
            <a:extLst>
              <a:ext uri="{FF2B5EF4-FFF2-40B4-BE49-F238E27FC236}">
                <a16:creationId xmlns:a16="http://schemas.microsoft.com/office/drawing/2014/main" id="{611A4F96-8AA9-44AD-A5C4-67D2A3509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6C22F6-A2C5-4C72-AADC-E783BA354A7E}"/>
              </a:ext>
            </a:extLst>
          </p:cNvPr>
          <p:cNvSpPr>
            <a:spLocks noGrp="1"/>
          </p:cNvSpPr>
          <p:nvPr>
            <p:ph type="sldNum" sz="quarter" idx="12"/>
          </p:nvPr>
        </p:nvSpPr>
        <p:spPr/>
        <p:txBody>
          <a:bodyPr/>
          <a:lstStyle/>
          <a:p>
            <a:fld id="{B2851E77-AE86-4422-B691-126649D7E6E0}" type="slidenum">
              <a:rPr lang="en-GB" smtClean="0"/>
              <a:t>‹#›</a:t>
            </a:fld>
            <a:endParaRPr lang="en-GB"/>
          </a:p>
        </p:txBody>
      </p:sp>
    </p:spTree>
    <p:extLst>
      <p:ext uri="{BB962C8B-B14F-4D97-AF65-F5344CB8AC3E}">
        <p14:creationId xmlns:p14="http://schemas.microsoft.com/office/powerpoint/2010/main" val="29569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22892-611F-471D-B0C1-8F371ADAEB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9CB07B-A592-49FE-B2FD-DA6F5B0022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8EE22B-0B70-4C52-B69C-152F5884EA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7548CE-3391-41C6-963A-A5F1EAF66738}"/>
              </a:ext>
            </a:extLst>
          </p:cNvPr>
          <p:cNvSpPr>
            <a:spLocks noGrp="1"/>
          </p:cNvSpPr>
          <p:nvPr>
            <p:ph type="dt" sz="half" idx="10"/>
          </p:nvPr>
        </p:nvSpPr>
        <p:spPr/>
        <p:txBody>
          <a:bodyPr/>
          <a:lstStyle/>
          <a:p>
            <a:fld id="{FC83393B-6827-47D1-B497-4E23BB5EB0B8}" type="datetimeFigureOut">
              <a:rPr lang="en-GB" smtClean="0"/>
              <a:t>20/11/2024</a:t>
            </a:fld>
            <a:endParaRPr lang="en-GB"/>
          </a:p>
        </p:txBody>
      </p:sp>
      <p:sp>
        <p:nvSpPr>
          <p:cNvPr id="6" name="Footer Placeholder 5">
            <a:extLst>
              <a:ext uri="{FF2B5EF4-FFF2-40B4-BE49-F238E27FC236}">
                <a16:creationId xmlns:a16="http://schemas.microsoft.com/office/drawing/2014/main" id="{D767869E-7482-46EB-B02D-2829F261F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386FD6-D0B4-49B1-84B0-E99E444374D4}"/>
              </a:ext>
            </a:extLst>
          </p:cNvPr>
          <p:cNvSpPr>
            <a:spLocks noGrp="1"/>
          </p:cNvSpPr>
          <p:nvPr>
            <p:ph type="sldNum" sz="quarter" idx="12"/>
          </p:nvPr>
        </p:nvSpPr>
        <p:spPr/>
        <p:txBody>
          <a:bodyPr/>
          <a:lstStyle/>
          <a:p>
            <a:fld id="{B2851E77-AE86-4422-B691-126649D7E6E0}" type="slidenum">
              <a:rPr lang="en-GB" smtClean="0"/>
              <a:t>‹#›</a:t>
            </a:fld>
            <a:endParaRPr lang="en-GB"/>
          </a:p>
        </p:txBody>
      </p:sp>
    </p:spTree>
    <p:extLst>
      <p:ext uri="{BB962C8B-B14F-4D97-AF65-F5344CB8AC3E}">
        <p14:creationId xmlns:p14="http://schemas.microsoft.com/office/powerpoint/2010/main" val="7444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98B2-A6BF-49D5-B511-5299B4D643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454A84-C6CB-4B45-A7D3-24A066C4D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9C22EE-6ACB-47AF-B5DA-7ABAD61F3A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48DC807-32F6-48E1-AB35-5FDD2D86D3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6CB219-F2E6-4B7E-9F18-D82CDD8892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264584-6926-4F50-B970-268CB0479BE8}"/>
              </a:ext>
            </a:extLst>
          </p:cNvPr>
          <p:cNvSpPr>
            <a:spLocks noGrp="1"/>
          </p:cNvSpPr>
          <p:nvPr>
            <p:ph type="dt" sz="half" idx="10"/>
          </p:nvPr>
        </p:nvSpPr>
        <p:spPr/>
        <p:txBody>
          <a:bodyPr/>
          <a:lstStyle/>
          <a:p>
            <a:fld id="{FC83393B-6827-47D1-B497-4E23BB5EB0B8}" type="datetimeFigureOut">
              <a:rPr lang="en-GB" smtClean="0"/>
              <a:t>20/11/2024</a:t>
            </a:fld>
            <a:endParaRPr lang="en-GB"/>
          </a:p>
        </p:txBody>
      </p:sp>
      <p:sp>
        <p:nvSpPr>
          <p:cNvPr id="8" name="Footer Placeholder 7">
            <a:extLst>
              <a:ext uri="{FF2B5EF4-FFF2-40B4-BE49-F238E27FC236}">
                <a16:creationId xmlns:a16="http://schemas.microsoft.com/office/drawing/2014/main" id="{5D1E5C64-67FC-4BAD-9BF6-DB63473C55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DFF6B8-1731-4E6D-AC02-3E86D2439DE4}"/>
              </a:ext>
            </a:extLst>
          </p:cNvPr>
          <p:cNvSpPr>
            <a:spLocks noGrp="1"/>
          </p:cNvSpPr>
          <p:nvPr>
            <p:ph type="sldNum" sz="quarter" idx="12"/>
          </p:nvPr>
        </p:nvSpPr>
        <p:spPr/>
        <p:txBody>
          <a:bodyPr/>
          <a:lstStyle/>
          <a:p>
            <a:fld id="{B2851E77-AE86-4422-B691-126649D7E6E0}" type="slidenum">
              <a:rPr lang="en-GB" smtClean="0"/>
              <a:t>‹#›</a:t>
            </a:fld>
            <a:endParaRPr lang="en-GB"/>
          </a:p>
        </p:txBody>
      </p:sp>
    </p:spTree>
    <p:extLst>
      <p:ext uri="{BB962C8B-B14F-4D97-AF65-F5344CB8AC3E}">
        <p14:creationId xmlns:p14="http://schemas.microsoft.com/office/powerpoint/2010/main" val="333060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D4A7-D0CE-4FCB-BF11-BF18FE6F81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622FAA-EE0D-4AD6-B62D-32DAFA31D691}"/>
              </a:ext>
            </a:extLst>
          </p:cNvPr>
          <p:cNvSpPr>
            <a:spLocks noGrp="1"/>
          </p:cNvSpPr>
          <p:nvPr>
            <p:ph type="dt" sz="half" idx="10"/>
          </p:nvPr>
        </p:nvSpPr>
        <p:spPr/>
        <p:txBody>
          <a:bodyPr/>
          <a:lstStyle/>
          <a:p>
            <a:fld id="{FC83393B-6827-47D1-B497-4E23BB5EB0B8}" type="datetimeFigureOut">
              <a:rPr lang="en-GB" smtClean="0"/>
              <a:t>20/11/2024</a:t>
            </a:fld>
            <a:endParaRPr lang="en-GB"/>
          </a:p>
        </p:txBody>
      </p:sp>
      <p:sp>
        <p:nvSpPr>
          <p:cNvPr id="4" name="Footer Placeholder 3">
            <a:extLst>
              <a:ext uri="{FF2B5EF4-FFF2-40B4-BE49-F238E27FC236}">
                <a16:creationId xmlns:a16="http://schemas.microsoft.com/office/drawing/2014/main" id="{11BB92F5-E003-46C8-883F-6012B135D1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A4B4FE-25BF-45DE-ACD0-E10A55044872}"/>
              </a:ext>
            </a:extLst>
          </p:cNvPr>
          <p:cNvSpPr>
            <a:spLocks noGrp="1"/>
          </p:cNvSpPr>
          <p:nvPr>
            <p:ph type="sldNum" sz="quarter" idx="12"/>
          </p:nvPr>
        </p:nvSpPr>
        <p:spPr/>
        <p:txBody>
          <a:bodyPr/>
          <a:lstStyle/>
          <a:p>
            <a:fld id="{B2851E77-AE86-4422-B691-126649D7E6E0}" type="slidenum">
              <a:rPr lang="en-GB" smtClean="0"/>
              <a:t>‹#›</a:t>
            </a:fld>
            <a:endParaRPr lang="en-GB"/>
          </a:p>
        </p:txBody>
      </p:sp>
    </p:spTree>
    <p:extLst>
      <p:ext uri="{BB962C8B-B14F-4D97-AF65-F5344CB8AC3E}">
        <p14:creationId xmlns:p14="http://schemas.microsoft.com/office/powerpoint/2010/main" val="136071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24C3EB-70DF-4239-A8FA-93EE456D4395}"/>
              </a:ext>
            </a:extLst>
          </p:cNvPr>
          <p:cNvSpPr>
            <a:spLocks noGrp="1"/>
          </p:cNvSpPr>
          <p:nvPr>
            <p:ph type="dt" sz="half" idx="10"/>
          </p:nvPr>
        </p:nvSpPr>
        <p:spPr/>
        <p:txBody>
          <a:bodyPr/>
          <a:lstStyle/>
          <a:p>
            <a:fld id="{FC83393B-6827-47D1-B497-4E23BB5EB0B8}" type="datetimeFigureOut">
              <a:rPr lang="en-GB" smtClean="0"/>
              <a:t>20/11/2024</a:t>
            </a:fld>
            <a:endParaRPr lang="en-GB"/>
          </a:p>
        </p:txBody>
      </p:sp>
      <p:sp>
        <p:nvSpPr>
          <p:cNvPr id="3" name="Footer Placeholder 2">
            <a:extLst>
              <a:ext uri="{FF2B5EF4-FFF2-40B4-BE49-F238E27FC236}">
                <a16:creationId xmlns:a16="http://schemas.microsoft.com/office/drawing/2014/main" id="{AA5A4B74-038C-4148-9A4B-06A219080C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C103BD-4676-4BA4-ADA8-1F4EF9855669}"/>
              </a:ext>
            </a:extLst>
          </p:cNvPr>
          <p:cNvSpPr>
            <a:spLocks noGrp="1"/>
          </p:cNvSpPr>
          <p:nvPr>
            <p:ph type="sldNum" sz="quarter" idx="12"/>
          </p:nvPr>
        </p:nvSpPr>
        <p:spPr/>
        <p:txBody>
          <a:bodyPr/>
          <a:lstStyle/>
          <a:p>
            <a:fld id="{B2851E77-AE86-4422-B691-126649D7E6E0}" type="slidenum">
              <a:rPr lang="en-GB" smtClean="0"/>
              <a:t>‹#›</a:t>
            </a:fld>
            <a:endParaRPr lang="en-GB"/>
          </a:p>
        </p:txBody>
      </p:sp>
    </p:spTree>
    <p:extLst>
      <p:ext uri="{BB962C8B-B14F-4D97-AF65-F5344CB8AC3E}">
        <p14:creationId xmlns:p14="http://schemas.microsoft.com/office/powerpoint/2010/main" val="427883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4C46-B36C-4AC2-8B4A-B409EAE35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E99B42-05BF-47FF-BD2E-4A24D55CE2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AA636F-B915-4355-B6A5-0D1AF41B3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47A744-E24B-4940-879F-E0734EEE9705}"/>
              </a:ext>
            </a:extLst>
          </p:cNvPr>
          <p:cNvSpPr>
            <a:spLocks noGrp="1"/>
          </p:cNvSpPr>
          <p:nvPr>
            <p:ph type="dt" sz="half" idx="10"/>
          </p:nvPr>
        </p:nvSpPr>
        <p:spPr/>
        <p:txBody>
          <a:bodyPr/>
          <a:lstStyle/>
          <a:p>
            <a:fld id="{FC83393B-6827-47D1-B497-4E23BB5EB0B8}" type="datetimeFigureOut">
              <a:rPr lang="en-GB" smtClean="0"/>
              <a:t>20/11/2024</a:t>
            </a:fld>
            <a:endParaRPr lang="en-GB"/>
          </a:p>
        </p:txBody>
      </p:sp>
      <p:sp>
        <p:nvSpPr>
          <p:cNvPr id="6" name="Footer Placeholder 5">
            <a:extLst>
              <a:ext uri="{FF2B5EF4-FFF2-40B4-BE49-F238E27FC236}">
                <a16:creationId xmlns:a16="http://schemas.microsoft.com/office/drawing/2014/main" id="{C91D74B3-13A9-4D5E-925B-B446CAB1A1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34BE83-616C-4A68-AAAA-2893D7F7D47E}"/>
              </a:ext>
            </a:extLst>
          </p:cNvPr>
          <p:cNvSpPr>
            <a:spLocks noGrp="1"/>
          </p:cNvSpPr>
          <p:nvPr>
            <p:ph type="sldNum" sz="quarter" idx="12"/>
          </p:nvPr>
        </p:nvSpPr>
        <p:spPr/>
        <p:txBody>
          <a:bodyPr/>
          <a:lstStyle/>
          <a:p>
            <a:fld id="{B2851E77-AE86-4422-B691-126649D7E6E0}" type="slidenum">
              <a:rPr lang="en-GB" smtClean="0"/>
              <a:t>‹#›</a:t>
            </a:fld>
            <a:endParaRPr lang="en-GB"/>
          </a:p>
        </p:txBody>
      </p:sp>
    </p:spTree>
    <p:extLst>
      <p:ext uri="{BB962C8B-B14F-4D97-AF65-F5344CB8AC3E}">
        <p14:creationId xmlns:p14="http://schemas.microsoft.com/office/powerpoint/2010/main" val="10295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7BD8-1D23-4099-ACE7-08ED904EA4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DEED9C-350F-4024-9EE9-5AB337081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24AF50-B36F-447E-8C61-1575F24E4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406EB3-072F-4EE8-884A-9384ED479BB9}"/>
              </a:ext>
            </a:extLst>
          </p:cNvPr>
          <p:cNvSpPr>
            <a:spLocks noGrp="1"/>
          </p:cNvSpPr>
          <p:nvPr>
            <p:ph type="dt" sz="half" idx="10"/>
          </p:nvPr>
        </p:nvSpPr>
        <p:spPr/>
        <p:txBody>
          <a:bodyPr/>
          <a:lstStyle/>
          <a:p>
            <a:fld id="{FC83393B-6827-47D1-B497-4E23BB5EB0B8}" type="datetimeFigureOut">
              <a:rPr lang="en-GB" smtClean="0"/>
              <a:t>20/11/2024</a:t>
            </a:fld>
            <a:endParaRPr lang="en-GB"/>
          </a:p>
        </p:txBody>
      </p:sp>
      <p:sp>
        <p:nvSpPr>
          <p:cNvPr id="6" name="Footer Placeholder 5">
            <a:extLst>
              <a:ext uri="{FF2B5EF4-FFF2-40B4-BE49-F238E27FC236}">
                <a16:creationId xmlns:a16="http://schemas.microsoft.com/office/drawing/2014/main" id="{E7E14430-6719-4910-B468-67919E2FA6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0AF613-5740-449F-8804-BAD9170BF285}"/>
              </a:ext>
            </a:extLst>
          </p:cNvPr>
          <p:cNvSpPr>
            <a:spLocks noGrp="1"/>
          </p:cNvSpPr>
          <p:nvPr>
            <p:ph type="sldNum" sz="quarter" idx="12"/>
          </p:nvPr>
        </p:nvSpPr>
        <p:spPr/>
        <p:txBody>
          <a:bodyPr/>
          <a:lstStyle/>
          <a:p>
            <a:fld id="{B2851E77-AE86-4422-B691-126649D7E6E0}" type="slidenum">
              <a:rPr lang="en-GB" smtClean="0"/>
              <a:t>‹#›</a:t>
            </a:fld>
            <a:endParaRPr lang="en-GB"/>
          </a:p>
        </p:txBody>
      </p:sp>
    </p:spTree>
    <p:extLst>
      <p:ext uri="{BB962C8B-B14F-4D97-AF65-F5344CB8AC3E}">
        <p14:creationId xmlns:p14="http://schemas.microsoft.com/office/powerpoint/2010/main" val="347055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FE3F1B-790D-43E2-B589-2939806E1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1AEA2A-34AE-40ED-A223-609ECB495C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124F2-2514-4618-AEE9-F81F4D7CD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3393B-6827-47D1-B497-4E23BB5EB0B8}" type="datetimeFigureOut">
              <a:rPr lang="en-GB" smtClean="0"/>
              <a:t>20/11/2024</a:t>
            </a:fld>
            <a:endParaRPr lang="en-GB"/>
          </a:p>
        </p:txBody>
      </p:sp>
      <p:sp>
        <p:nvSpPr>
          <p:cNvPr id="5" name="Footer Placeholder 4">
            <a:extLst>
              <a:ext uri="{FF2B5EF4-FFF2-40B4-BE49-F238E27FC236}">
                <a16:creationId xmlns:a16="http://schemas.microsoft.com/office/drawing/2014/main" id="{925285CA-978D-415E-AA8A-010CCE063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590BEE-247C-4BCB-A83C-90E2278FE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51E77-AE86-4422-B691-126649D7E6E0}" type="slidenum">
              <a:rPr lang="en-GB" smtClean="0"/>
              <a:t>‹#›</a:t>
            </a:fld>
            <a:endParaRPr lang="en-GB"/>
          </a:p>
        </p:txBody>
      </p:sp>
    </p:spTree>
    <p:extLst>
      <p:ext uri="{BB962C8B-B14F-4D97-AF65-F5344CB8AC3E}">
        <p14:creationId xmlns:p14="http://schemas.microsoft.com/office/powerpoint/2010/main" val="2432927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749" y="3004485"/>
            <a:ext cx="2176402" cy="271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6BED10DC-17E9-4DD8-9523-E44FD831A916}"/>
              </a:ext>
            </a:extLst>
          </p:cNvPr>
          <p:cNvSpPr txBox="1"/>
          <p:nvPr/>
        </p:nvSpPr>
        <p:spPr>
          <a:xfrm>
            <a:off x="0" y="0"/>
            <a:ext cx="2146852" cy="2092881"/>
          </a:xfrm>
          <a:prstGeom prst="rect">
            <a:avLst/>
          </a:prstGeom>
          <a:noFill/>
        </p:spPr>
        <p:txBody>
          <a:bodyPr wrap="square" rtlCol="0">
            <a:spAutoFit/>
          </a:bodyPr>
          <a:lstStyle/>
          <a:p>
            <a:r>
              <a:rPr lang="en-GB" sz="1000" b="1" u="sng" dirty="0">
                <a:latin typeface="Comic Sans MS" panose="030F0702030302020204" pitchFamily="66" charset="0"/>
              </a:rPr>
              <a:t>1. Worship</a:t>
            </a:r>
          </a:p>
          <a:p>
            <a:endParaRPr lang="en-GB" sz="1000" b="1" u="sng" dirty="0">
              <a:latin typeface="Comic Sans MS" panose="030F0702030302020204" pitchFamily="66" charset="0"/>
            </a:endParaRPr>
          </a:p>
          <a:p>
            <a:endParaRPr lang="en-GB" sz="1000" b="1" u="sng" dirty="0">
              <a:latin typeface="Comic Sans MS" panose="030F0702030302020204" pitchFamily="66" charset="0"/>
            </a:endParaRPr>
          </a:p>
          <a:p>
            <a:endParaRPr lang="en-GB" sz="1000" b="1" u="sng" dirty="0">
              <a:latin typeface="Comic Sans MS" panose="030F0702030302020204" pitchFamily="66" charset="0"/>
            </a:endParaRPr>
          </a:p>
          <a:p>
            <a:endParaRPr lang="en-GB" sz="1000" b="1" u="sng" dirty="0">
              <a:latin typeface="Comic Sans MS" panose="030F0702030302020204" pitchFamily="66" charset="0"/>
            </a:endParaRPr>
          </a:p>
          <a:p>
            <a:endParaRPr lang="en-GB" sz="1000" b="1" u="sng" dirty="0">
              <a:latin typeface="Comic Sans MS" panose="030F0702030302020204" pitchFamily="66" charset="0"/>
            </a:endParaRPr>
          </a:p>
          <a:p>
            <a:endParaRPr lang="en-GB" sz="1000" b="1" u="sng" dirty="0">
              <a:latin typeface="Comic Sans MS" panose="030F0702030302020204" pitchFamily="66" charset="0"/>
            </a:endParaRPr>
          </a:p>
          <a:p>
            <a:endParaRPr lang="en-GB" sz="1000" b="1" u="sng" dirty="0">
              <a:latin typeface="Comic Sans MS" panose="030F0702030302020204" pitchFamily="66" charset="0"/>
            </a:endParaRPr>
          </a:p>
          <a:p>
            <a:endParaRPr lang="en-GB" sz="1000" b="1" u="sng" dirty="0">
              <a:latin typeface="Comic Sans MS" panose="030F0702030302020204" pitchFamily="66" charset="0"/>
            </a:endParaRPr>
          </a:p>
          <a:p>
            <a:endParaRPr lang="en-GB" sz="1000" b="1" u="sng" dirty="0">
              <a:latin typeface="Comic Sans MS" panose="030F0702030302020204" pitchFamily="66" charset="0"/>
            </a:endParaRPr>
          </a:p>
          <a:p>
            <a:endParaRPr lang="en-GB" sz="1000" b="1" u="sng" dirty="0">
              <a:latin typeface="Comic Sans MS" panose="030F0702030302020204" pitchFamily="66" charset="0"/>
            </a:endParaRPr>
          </a:p>
          <a:p>
            <a:endParaRPr lang="en-GB" sz="1000" b="1" u="sng" dirty="0">
              <a:latin typeface="Comic Sans MS" panose="030F0702030302020204" pitchFamily="66" charset="0"/>
            </a:endParaRPr>
          </a:p>
          <a:p>
            <a:endParaRPr lang="en-GB" sz="1000" dirty="0">
              <a:latin typeface="Comic Sans MS" panose="030F0702030302020204" pitchFamily="66" charset="0"/>
            </a:endParaRPr>
          </a:p>
        </p:txBody>
      </p:sp>
      <p:graphicFrame>
        <p:nvGraphicFramePr>
          <p:cNvPr id="5" name="Table 4">
            <a:extLst>
              <a:ext uri="{FF2B5EF4-FFF2-40B4-BE49-F238E27FC236}">
                <a16:creationId xmlns:a16="http://schemas.microsoft.com/office/drawing/2014/main" id="{231E4308-4D6F-4D43-9CF4-DB2A564CC0FD}"/>
              </a:ext>
            </a:extLst>
          </p:cNvPr>
          <p:cNvGraphicFramePr>
            <a:graphicFrameLocks noGrp="1"/>
          </p:cNvGraphicFramePr>
          <p:nvPr>
            <p:extLst>
              <p:ext uri="{D42A27DB-BD31-4B8C-83A1-F6EECF244321}">
                <p14:modId xmlns:p14="http://schemas.microsoft.com/office/powerpoint/2010/main" val="2788153644"/>
              </p:ext>
            </p:extLst>
          </p:nvPr>
        </p:nvGraphicFramePr>
        <p:xfrm>
          <a:off x="110433" y="286908"/>
          <a:ext cx="2036418" cy="3154680"/>
        </p:xfrm>
        <a:graphic>
          <a:graphicData uri="http://schemas.openxmlformats.org/drawingml/2006/table">
            <a:tbl>
              <a:tblPr firstRow="1" bandRow="1">
                <a:tableStyleId>{5C22544A-7EE6-4342-B048-85BDC9FD1C3A}</a:tableStyleId>
              </a:tblPr>
              <a:tblGrid>
                <a:gridCol w="1018209">
                  <a:extLst>
                    <a:ext uri="{9D8B030D-6E8A-4147-A177-3AD203B41FA5}">
                      <a16:colId xmlns:a16="http://schemas.microsoft.com/office/drawing/2014/main" val="1663524267"/>
                    </a:ext>
                  </a:extLst>
                </a:gridCol>
                <a:gridCol w="1018209">
                  <a:extLst>
                    <a:ext uri="{9D8B030D-6E8A-4147-A177-3AD203B41FA5}">
                      <a16:colId xmlns:a16="http://schemas.microsoft.com/office/drawing/2014/main" val="2134830709"/>
                    </a:ext>
                  </a:extLst>
                </a:gridCol>
              </a:tblGrid>
              <a:tr h="1200329">
                <a:tc>
                  <a:txBody>
                    <a:bodyPr/>
                    <a:lstStyle/>
                    <a:p>
                      <a:pPr algn="ctr"/>
                      <a:r>
                        <a:rPr lang="en-GB" sz="500" b="1" u="sng" dirty="0">
                          <a:solidFill>
                            <a:schemeClr val="tx1"/>
                          </a:solidFill>
                          <a:latin typeface="Comic Sans MS" panose="030F0702030302020204" pitchFamily="66" charset="0"/>
                        </a:rPr>
                        <a:t>Liturgical worship </a:t>
                      </a:r>
                      <a:endParaRPr lang="en-GB" sz="500" b="0" u="sng" dirty="0">
                        <a:solidFill>
                          <a:schemeClr val="tx1"/>
                        </a:solidFill>
                        <a:latin typeface="Comic Sans MS" panose="030F0702030302020204" pitchFamily="66" charset="0"/>
                      </a:endParaRPr>
                    </a:p>
                    <a:p>
                      <a:pPr algn="ctr"/>
                      <a:r>
                        <a:rPr lang="en-GB" sz="500" b="0" u="none" dirty="0">
                          <a:solidFill>
                            <a:schemeClr val="tx1"/>
                          </a:solidFill>
                          <a:latin typeface="Comic Sans MS" panose="030F0702030302020204" pitchFamily="66" charset="0"/>
                        </a:rPr>
                        <a:t>Pu</a:t>
                      </a:r>
                      <a:r>
                        <a:rPr lang="en-GB" sz="500" b="0" dirty="0">
                          <a:solidFill>
                            <a:schemeClr val="tx1"/>
                          </a:solidFill>
                          <a:latin typeface="Comic Sans MS" panose="030F0702030302020204" pitchFamily="66" charset="0"/>
                        </a:rPr>
                        <a:t>blic worship in a church that uses set prayers and rituals. The worshippers can follow the service and join in certain parts. The words have been used for many years which means worshippers can develop their understanding.</a:t>
                      </a:r>
                    </a:p>
                    <a:p>
                      <a:pPr algn="ctr"/>
                      <a:endParaRPr lang="en-GB" sz="500" b="0" dirty="0">
                        <a:solidFill>
                          <a:schemeClr val="tx1"/>
                        </a:solidFill>
                        <a:latin typeface="Comic Sans MS" panose="030F0702030302020204" pitchFamily="66" charset="0"/>
                      </a:endParaRPr>
                    </a:p>
                    <a:p>
                      <a:pPr algn="ctr"/>
                      <a:r>
                        <a:rPr lang="en-GB" sz="500" b="0" dirty="0">
                          <a:solidFill>
                            <a:schemeClr val="tx1"/>
                          </a:solidFill>
                          <a:latin typeface="Comic Sans MS" panose="030F0702030302020204" pitchFamily="66" charset="0"/>
                        </a:rPr>
                        <a:t>The Bible readings are based on the Christian calendar, this means that the congregation follow the main events of the Church’s year. This takes place as set times, especially on Sunday.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500" b="1" u="sng" dirty="0">
                          <a:solidFill>
                            <a:schemeClr val="tx1"/>
                          </a:solidFill>
                          <a:latin typeface="Comic Sans MS" panose="030F0702030302020204" pitchFamily="66" charset="0"/>
                        </a:rPr>
                        <a:t>Non-liturgical worship</a:t>
                      </a:r>
                    </a:p>
                    <a:p>
                      <a:pPr algn="ctr"/>
                      <a:r>
                        <a:rPr lang="en-GB" sz="500" b="0" dirty="0">
                          <a:solidFill>
                            <a:schemeClr val="tx1"/>
                          </a:solidFill>
                          <a:latin typeface="Comic Sans MS" panose="030F0702030302020204" pitchFamily="66" charset="0"/>
                        </a:rPr>
                        <a:t>Public worship in a church without set prayers and rituals. The leader of the worship is free to choose the hymns, prayers and Bible readings. These happen at set times, especially on Sundays.</a:t>
                      </a:r>
                    </a:p>
                    <a:p>
                      <a:pPr algn="ctr"/>
                      <a:endParaRPr lang="en-GB" sz="500" b="0" dirty="0">
                        <a:solidFill>
                          <a:schemeClr val="tx1"/>
                        </a:solidFill>
                        <a:latin typeface="Comic Sans MS" panose="030F0702030302020204" pitchFamily="66" charset="0"/>
                      </a:endParaRPr>
                    </a:p>
                    <a:p>
                      <a:pPr algn="ctr"/>
                      <a:r>
                        <a:rPr lang="en-GB" sz="500" b="0" dirty="0">
                          <a:solidFill>
                            <a:schemeClr val="tx1"/>
                          </a:solidFill>
                          <a:latin typeface="Comic Sans MS" panose="030F0702030302020204" pitchFamily="66" charset="0"/>
                        </a:rPr>
                        <a:t>Music is often a major part with hymns or gospel songs. Prayers are unprepared but are based on thanksgiving and forgiveness. </a:t>
                      </a:r>
                    </a:p>
                    <a:p>
                      <a:pPr algn="ctr"/>
                      <a:endParaRPr lang="en-GB" sz="500" b="0" dirty="0">
                        <a:solidFill>
                          <a:schemeClr val="tx1"/>
                        </a:solidFill>
                        <a:latin typeface="Comic Sans MS" panose="030F0702030302020204" pitchFamily="66" charset="0"/>
                      </a:endParaRPr>
                    </a:p>
                    <a:p>
                      <a:pPr algn="ctr"/>
                      <a:r>
                        <a:rPr lang="en-GB" sz="500" b="0" dirty="0">
                          <a:solidFill>
                            <a:schemeClr val="tx1"/>
                          </a:solidFill>
                          <a:latin typeface="Comic Sans MS" panose="030F0702030302020204" pitchFamily="66" charset="0"/>
                        </a:rPr>
                        <a:t>There will often be more congregational involvement with worshippers leading prayer of expressing approval of the sermon with ‘hallelujah’.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88730902"/>
                  </a:ext>
                </a:extLst>
              </a:tr>
              <a:tr h="892552">
                <a:tc>
                  <a:txBody>
                    <a:bodyPr/>
                    <a:lstStyle/>
                    <a:p>
                      <a:pPr algn="ctr"/>
                      <a:r>
                        <a:rPr lang="en-GB" sz="500" b="1" u="sng" dirty="0">
                          <a:solidFill>
                            <a:schemeClr val="tx1"/>
                          </a:solidFill>
                          <a:latin typeface="Comic Sans MS" panose="030F0702030302020204" pitchFamily="66" charset="0"/>
                        </a:rPr>
                        <a:t>Informal prayer</a:t>
                      </a:r>
                    </a:p>
                    <a:p>
                      <a:pPr algn="ctr"/>
                      <a:r>
                        <a:rPr lang="en-GB" sz="500" b="0" dirty="0">
                          <a:solidFill>
                            <a:schemeClr val="tx1"/>
                          </a:solidFill>
                          <a:latin typeface="Comic Sans MS" panose="030F0702030302020204" pitchFamily="66" charset="0"/>
                        </a:rPr>
                        <a:t>Many Christian families worship God at home by saying grace before meals, having family prayers, reading the Bible together and celebrating festivals. </a:t>
                      </a:r>
                    </a:p>
                    <a:p>
                      <a:pPr algn="ctr"/>
                      <a:endParaRPr lang="en-GB" sz="500" b="0" dirty="0">
                        <a:solidFill>
                          <a:schemeClr val="tx1"/>
                        </a:solidFill>
                        <a:latin typeface="Comic Sans MS" panose="030F0702030302020204" pitchFamily="66" charset="0"/>
                      </a:endParaRPr>
                    </a:p>
                    <a:p>
                      <a:pPr algn="ctr"/>
                      <a:r>
                        <a:rPr lang="en-GB" sz="500" b="0" dirty="0">
                          <a:solidFill>
                            <a:schemeClr val="tx1"/>
                          </a:solidFill>
                          <a:latin typeface="Comic Sans MS" panose="030F0702030302020204" pitchFamily="66" charset="0"/>
                        </a:rPr>
                        <a:t>Many churches also have worship in much more informal ways, especially for families and young people. ‘Messy church’ provides worship for families, which is based on fun, creativity and celebration.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500" b="1" u="sng" dirty="0">
                          <a:solidFill>
                            <a:schemeClr val="tx1"/>
                          </a:solidFill>
                          <a:latin typeface="Comic Sans MS" panose="030F0702030302020204" pitchFamily="66" charset="0"/>
                        </a:rPr>
                        <a:t>Private worship</a:t>
                      </a:r>
                    </a:p>
                    <a:p>
                      <a:pPr algn="ctr"/>
                      <a:r>
                        <a:rPr lang="en-GB" sz="500" b="0" dirty="0">
                          <a:solidFill>
                            <a:schemeClr val="tx1"/>
                          </a:solidFill>
                          <a:latin typeface="Comic Sans MS" panose="030F0702030302020204" pitchFamily="66" charset="0"/>
                        </a:rPr>
                        <a:t>Most Christians will worship God at certain times on their own as they pray to God in private or read the Bible alone. Private worship is when Christians have the opportunity to talk to God and think about their faith.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79622459"/>
                  </a:ext>
                </a:extLst>
              </a:tr>
            </a:tbl>
          </a:graphicData>
        </a:graphic>
      </p:graphicFrame>
      <p:sp>
        <p:nvSpPr>
          <p:cNvPr id="6" name="TextBox 5">
            <a:extLst>
              <a:ext uri="{FF2B5EF4-FFF2-40B4-BE49-F238E27FC236}">
                <a16:creationId xmlns:a16="http://schemas.microsoft.com/office/drawing/2014/main" id="{058873E7-24CB-40A2-8CCB-DD52604DCC84}"/>
              </a:ext>
            </a:extLst>
          </p:cNvPr>
          <p:cNvSpPr txBox="1"/>
          <p:nvPr/>
        </p:nvSpPr>
        <p:spPr>
          <a:xfrm>
            <a:off x="17669" y="3543804"/>
            <a:ext cx="2129181" cy="1031051"/>
          </a:xfrm>
          <a:prstGeom prst="rect">
            <a:avLst/>
          </a:prstGeom>
          <a:noFill/>
        </p:spPr>
        <p:txBody>
          <a:bodyPr wrap="square" rtlCol="0">
            <a:spAutoFit/>
          </a:bodyPr>
          <a:lstStyle/>
          <a:p>
            <a:r>
              <a:rPr lang="en-GB" sz="600" b="1" dirty="0">
                <a:latin typeface="Comic Sans MS" panose="030F0702030302020204" pitchFamily="66" charset="0"/>
              </a:rPr>
              <a:t>Different types of worship are used because:</a:t>
            </a:r>
          </a:p>
          <a:p>
            <a:r>
              <a:rPr lang="en-GB" sz="500" dirty="0">
                <a:latin typeface="Comic Sans MS" panose="030F0702030302020204" pitchFamily="66" charset="0"/>
              </a:rPr>
              <a:t>- People need to be able to worship in the home as this is the heart of people’s lives and worshipping as a family brings the family together</a:t>
            </a:r>
          </a:p>
          <a:p>
            <a:r>
              <a:rPr lang="en-GB" sz="500" dirty="0">
                <a:latin typeface="Comic Sans MS" panose="030F0702030302020204" pitchFamily="66" charset="0"/>
              </a:rPr>
              <a:t>- People need to be able to worship God in private so they can communicate in front of others</a:t>
            </a:r>
          </a:p>
          <a:p>
            <a:r>
              <a:rPr lang="en-GB" sz="500" dirty="0">
                <a:latin typeface="Comic Sans MS" panose="030F0702030302020204" pitchFamily="66" charset="0"/>
              </a:rPr>
              <a:t>- Informal worship helps people to see God in the  ordinary and to realise that worship can happen anywhere in any way</a:t>
            </a:r>
          </a:p>
          <a:p>
            <a:r>
              <a:rPr lang="en-GB" sz="500" dirty="0">
                <a:latin typeface="Comic Sans MS" panose="030F0702030302020204" pitchFamily="66" charset="0"/>
              </a:rPr>
              <a:t>- Worshipping with others in church gives a sense of belonging to a whole community of believers and gives an opportunity to feel the strength of the faith and make friends with others in the faith</a:t>
            </a:r>
          </a:p>
        </p:txBody>
      </p:sp>
      <p:graphicFrame>
        <p:nvGraphicFramePr>
          <p:cNvPr id="7" name="Table 6">
            <a:extLst>
              <a:ext uri="{FF2B5EF4-FFF2-40B4-BE49-F238E27FC236}">
                <a16:creationId xmlns:a16="http://schemas.microsoft.com/office/drawing/2014/main" id="{7106F84E-4348-4561-9849-9D52B4577561}"/>
              </a:ext>
            </a:extLst>
          </p:cNvPr>
          <p:cNvGraphicFramePr>
            <a:graphicFrameLocks noGrp="1"/>
          </p:cNvGraphicFramePr>
          <p:nvPr>
            <p:extLst>
              <p:ext uri="{D42A27DB-BD31-4B8C-83A1-F6EECF244321}">
                <p14:modId xmlns:p14="http://schemas.microsoft.com/office/powerpoint/2010/main" val="543565596"/>
              </p:ext>
            </p:extLst>
          </p:nvPr>
        </p:nvGraphicFramePr>
        <p:xfrm>
          <a:off x="110434" y="4574855"/>
          <a:ext cx="2036416" cy="1894726"/>
        </p:xfrm>
        <a:graphic>
          <a:graphicData uri="http://schemas.openxmlformats.org/drawingml/2006/table">
            <a:tbl>
              <a:tblPr firstRow="1" bandRow="1">
                <a:tableStyleId>{5C22544A-7EE6-4342-B048-85BDC9FD1C3A}</a:tableStyleId>
              </a:tblPr>
              <a:tblGrid>
                <a:gridCol w="1018208">
                  <a:extLst>
                    <a:ext uri="{9D8B030D-6E8A-4147-A177-3AD203B41FA5}">
                      <a16:colId xmlns:a16="http://schemas.microsoft.com/office/drawing/2014/main" val="941829444"/>
                    </a:ext>
                  </a:extLst>
                </a:gridCol>
                <a:gridCol w="1018208">
                  <a:extLst>
                    <a:ext uri="{9D8B030D-6E8A-4147-A177-3AD203B41FA5}">
                      <a16:colId xmlns:a16="http://schemas.microsoft.com/office/drawing/2014/main" val="1101936081"/>
                    </a:ext>
                  </a:extLst>
                </a:gridCol>
              </a:tblGrid>
              <a:tr h="279286">
                <a:tc>
                  <a:txBody>
                    <a:bodyPr/>
                    <a:lstStyle/>
                    <a:p>
                      <a:pPr algn="ctr"/>
                      <a:r>
                        <a:rPr lang="en-GB" sz="600" dirty="0">
                          <a:solidFill>
                            <a:schemeClr val="tx1"/>
                          </a:solidFill>
                          <a:latin typeface="Comic Sans MS" panose="030F0702030302020204" pitchFamily="66" charset="0"/>
                        </a:rPr>
                        <a:t>Benefits of liturgical worship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600" dirty="0">
                          <a:solidFill>
                            <a:schemeClr val="tx1"/>
                          </a:solidFill>
                          <a:latin typeface="Comic Sans MS" panose="030F0702030302020204" pitchFamily="66" charset="0"/>
                        </a:rPr>
                        <a:t>Benefits of non-liturgical worship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721333015"/>
                  </a:ext>
                </a:extLst>
              </a:tr>
              <a:tr h="1581542">
                <a:tc>
                  <a:txBody>
                    <a:bodyPr/>
                    <a:lstStyle/>
                    <a:p>
                      <a:pPr algn="ctr"/>
                      <a:r>
                        <a:rPr lang="en-GB" sz="500" dirty="0">
                          <a:latin typeface="Comic Sans MS" panose="030F0702030302020204" pitchFamily="66" charset="0"/>
                        </a:rPr>
                        <a:t>- Worshipping with set prayers helps them to worship God in a familiar way so that worship becomes a part of life</a:t>
                      </a:r>
                    </a:p>
                    <a:p>
                      <a:pPr algn="ctr"/>
                      <a:r>
                        <a:rPr lang="en-GB" sz="500" dirty="0">
                          <a:latin typeface="Comic Sans MS" panose="030F0702030302020204" pitchFamily="66" charset="0"/>
                        </a:rPr>
                        <a:t>- Using ancient prayers and worship makes them aware of their Christian heritage</a:t>
                      </a:r>
                    </a:p>
                    <a:p>
                      <a:pPr algn="ctr"/>
                      <a:r>
                        <a:rPr lang="en-GB" sz="500" dirty="0">
                          <a:latin typeface="Comic Sans MS" panose="030F0702030302020204" pitchFamily="66" charset="0"/>
                        </a:rPr>
                        <a:t>- Using the same prayers as the rest of the Church gives them a sense of solidarity and belonging</a:t>
                      </a:r>
                    </a:p>
                    <a:p>
                      <a:pPr algn="ctr"/>
                      <a:r>
                        <a:rPr lang="en-GB" sz="500" dirty="0">
                          <a:latin typeface="Comic Sans MS" panose="030F0702030302020204" pitchFamily="66" charset="0"/>
                        </a:rPr>
                        <a:t>- Following the liturgical year helps them to understand their faith and learn more about God</a:t>
                      </a:r>
                    </a:p>
                    <a:p>
                      <a:pPr algn="ctr"/>
                      <a:r>
                        <a:rPr lang="en-GB" sz="500" dirty="0">
                          <a:latin typeface="Comic Sans MS" panose="030F0702030302020204" pitchFamily="66" charset="0"/>
                        </a:rPr>
                        <a:t>- Liturgical worship makes the worship important rather than the person leading prayer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500" dirty="0">
                          <a:latin typeface="Comic Sans MS" panose="030F0702030302020204" pitchFamily="66" charset="0"/>
                        </a:rPr>
                        <a:t>- A more free form of worship helps people to participate in worship</a:t>
                      </a:r>
                    </a:p>
                    <a:p>
                      <a:pPr algn="ctr"/>
                      <a:r>
                        <a:rPr lang="en-GB" sz="500" dirty="0">
                          <a:latin typeface="Comic Sans MS" panose="030F0702030302020204" pitchFamily="66" charset="0"/>
                        </a:rPr>
                        <a:t>- It helps to reflect peoples moods from joy to sadness so that the worship comes from people’s own feelings</a:t>
                      </a:r>
                    </a:p>
                    <a:p>
                      <a:pPr algn="ctr"/>
                      <a:r>
                        <a:rPr lang="en-GB" sz="500" dirty="0">
                          <a:latin typeface="Comic Sans MS" panose="030F0702030302020204" pitchFamily="66" charset="0"/>
                        </a:rPr>
                        <a:t>- It allows worship to include forms people identify with such as rock and Gospel music</a:t>
                      </a:r>
                    </a:p>
                    <a:p>
                      <a:pPr algn="ctr"/>
                      <a:r>
                        <a:rPr lang="en-GB" sz="500" dirty="0">
                          <a:latin typeface="Comic Sans MS" panose="030F0702030302020204" pitchFamily="66" charset="0"/>
                        </a:rPr>
                        <a:t>- It helps to connect worship to the world of today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69407631"/>
                  </a:ext>
                </a:extLst>
              </a:tr>
            </a:tbl>
          </a:graphicData>
        </a:graphic>
      </p:graphicFrame>
      <p:sp>
        <p:nvSpPr>
          <p:cNvPr id="8" name="Rectangle 7">
            <a:extLst>
              <a:ext uri="{FF2B5EF4-FFF2-40B4-BE49-F238E27FC236}">
                <a16:creationId xmlns:a16="http://schemas.microsoft.com/office/drawing/2014/main" id="{E5A6D70F-25CD-476A-AB9D-D70930F87FFF}"/>
              </a:ext>
            </a:extLst>
          </p:cNvPr>
          <p:cNvSpPr/>
          <p:nvPr/>
        </p:nvSpPr>
        <p:spPr>
          <a:xfrm>
            <a:off x="17670" y="0"/>
            <a:ext cx="2248452" cy="685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3184D9B-5846-4380-BF5C-8AA4C01B74C3}"/>
              </a:ext>
            </a:extLst>
          </p:cNvPr>
          <p:cNvSpPr txBox="1"/>
          <p:nvPr/>
        </p:nvSpPr>
        <p:spPr>
          <a:xfrm>
            <a:off x="2349660" y="0"/>
            <a:ext cx="2592730" cy="2939266"/>
          </a:xfrm>
          <a:prstGeom prst="rect">
            <a:avLst/>
          </a:prstGeom>
          <a:noFill/>
        </p:spPr>
        <p:txBody>
          <a:bodyPr wrap="square" rtlCol="0">
            <a:spAutoFit/>
          </a:bodyPr>
          <a:lstStyle/>
          <a:p>
            <a:r>
              <a:rPr lang="en-GB" sz="1000" b="1" u="sng" dirty="0">
                <a:latin typeface="Comic Sans MS" panose="030F0702030302020204" pitchFamily="66" charset="0"/>
              </a:rPr>
              <a:t>2. The role of the sacraments in Christian life</a:t>
            </a:r>
          </a:p>
          <a:p>
            <a:endParaRPr lang="en-GB" sz="500" dirty="0">
              <a:latin typeface="Comic Sans MS" panose="030F0702030302020204" pitchFamily="66" charset="0"/>
            </a:endParaRPr>
          </a:p>
          <a:p>
            <a:r>
              <a:rPr lang="en-GB" sz="500" dirty="0">
                <a:latin typeface="Comic Sans MS" panose="030F0702030302020204" pitchFamily="66" charset="0"/>
              </a:rPr>
              <a:t>There are 7 sacraments in the Catholic Church.</a:t>
            </a: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r>
              <a:rPr lang="en-GB" sz="500" dirty="0">
                <a:latin typeface="Comic Sans MS" panose="030F0702030302020204" pitchFamily="66" charset="0"/>
              </a:rPr>
              <a:t>The sacraments are essential in the life of Catholic Christians because:</a:t>
            </a:r>
          </a:p>
          <a:p>
            <a:r>
              <a:rPr lang="en-GB" sz="500" dirty="0">
                <a:latin typeface="Comic Sans MS" panose="030F0702030302020204" pitchFamily="66" charset="0"/>
              </a:rPr>
              <a:t>- Through sacraments they receive grace and blessings from God</a:t>
            </a:r>
          </a:p>
          <a:p>
            <a:r>
              <a:rPr lang="en-GB" sz="500" dirty="0">
                <a:latin typeface="Comic Sans MS" panose="030F0702030302020204" pitchFamily="66" charset="0"/>
              </a:rPr>
              <a:t>- Sacraments mark the journey of faith that Christians go through in life</a:t>
            </a:r>
          </a:p>
          <a:p>
            <a:r>
              <a:rPr lang="en-GB" sz="500" dirty="0">
                <a:latin typeface="Comic Sans MS" panose="030F0702030302020204" pitchFamily="66" charset="0"/>
              </a:rPr>
              <a:t>- Sacraments make Christians stronger in their faith</a:t>
            </a:r>
          </a:p>
          <a:p>
            <a:r>
              <a:rPr lang="en-GB" sz="500" dirty="0">
                <a:latin typeface="Comic Sans MS" panose="030F0702030302020204" pitchFamily="66" charset="0"/>
              </a:rPr>
              <a:t>- Sacraments bring Christians closer to God</a:t>
            </a:r>
          </a:p>
          <a:p>
            <a:r>
              <a:rPr lang="en-GB" sz="500" dirty="0">
                <a:latin typeface="Comic Sans MS" panose="030F0702030302020204" pitchFamily="66" charset="0"/>
              </a:rPr>
              <a:t>- A sacrament is an outward and visible sign of an inward, spiritual grace</a:t>
            </a:r>
          </a:p>
          <a:p>
            <a:endParaRPr lang="en-GB" sz="500" dirty="0">
              <a:latin typeface="Comic Sans MS" panose="030F0702030302020204" pitchFamily="66" charset="0"/>
            </a:endParaRPr>
          </a:p>
          <a:p>
            <a:r>
              <a:rPr lang="en-GB" sz="500" dirty="0">
                <a:latin typeface="Comic Sans MS" panose="030F0702030302020204" pitchFamily="66" charset="0"/>
              </a:rPr>
              <a:t>Most Protestant Christians have only 2 sacraments – baptism and Holy Communion. Some Protestant Christians do not have any sacraments at all (Quakers, Salvation Army)</a:t>
            </a:r>
          </a:p>
        </p:txBody>
      </p:sp>
      <p:pic>
        <p:nvPicPr>
          <p:cNvPr id="10" name="Picture 9">
            <a:extLst>
              <a:ext uri="{FF2B5EF4-FFF2-40B4-BE49-F238E27FC236}">
                <a16:creationId xmlns:a16="http://schemas.microsoft.com/office/drawing/2014/main" id="{40DBBBA0-8977-40C6-A802-BB4E1379D17E}"/>
              </a:ext>
            </a:extLst>
          </p:cNvPr>
          <p:cNvPicPr>
            <a:picLocks noChangeAspect="1"/>
          </p:cNvPicPr>
          <p:nvPr/>
        </p:nvPicPr>
        <p:blipFill>
          <a:blip r:embed="rId3"/>
          <a:stretch>
            <a:fillRect/>
          </a:stretch>
        </p:blipFill>
        <p:spPr>
          <a:xfrm>
            <a:off x="2624240" y="564332"/>
            <a:ext cx="1708910" cy="1397405"/>
          </a:xfrm>
          <a:prstGeom prst="rect">
            <a:avLst/>
          </a:prstGeom>
        </p:spPr>
      </p:pic>
      <p:graphicFrame>
        <p:nvGraphicFramePr>
          <p:cNvPr id="12" name="Table 11">
            <a:extLst>
              <a:ext uri="{FF2B5EF4-FFF2-40B4-BE49-F238E27FC236}">
                <a16:creationId xmlns:a16="http://schemas.microsoft.com/office/drawing/2014/main" id="{C97B2F05-D60A-44C4-B8C8-AF1AE4ED6B9F}"/>
              </a:ext>
            </a:extLst>
          </p:cNvPr>
          <p:cNvGraphicFramePr>
            <a:graphicFrameLocks noGrp="1"/>
          </p:cNvGraphicFramePr>
          <p:nvPr>
            <p:extLst>
              <p:ext uri="{D42A27DB-BD31-4B8C-83A1-F6EECF244321}">
                <p14:modId xmlns:p14="http://schemas.microsoft.com/office/powerpoint/2010/main" val="1233413297"/>
              </p:ext>
            </p:extLst>
          </p:nvPr>
        </p:nvGraphicFramePr>
        <p:xfrm>
          <a:off x="4837214" y="82793"/>
          <a:ext cx="3531282" cy="2773680"/>
        </p:xfrm>
        <a:graphic>
          <a:graphicData uri="http://schemas.openxmlformats.org/drawingml/2006/table">
            <a:tbl>
              <a:tblPr firstRow="1" bandRow="1">
                <a:tableStyleId>{5C22544A-7EE6-4342-B048-85BDC9FD1C3A}</a:tableStyleId>
              </a:tblPr>
              <a:tblGrid>
                <a:gridCol w="213849">
                  <a:extLst>
                    <a:ext uri="{9D8B030D-6E8A-4147-A177-3AD203B41FA5}">
                      <a16:colId xmlns:a16="http://schemas.microsoft.com/office/drawing/2014/main" val="188403133"/>
                    </a:ext>
                  </a:extLst>
                </a:gridCol>
                <a:gridCol w="213849">
                  <a:extLst>
                    <a:ext uri="{9D8B030D-6E8A-4147-A177-3AD203B41FA5}">
                      <a16:colId xmlns:a16="http://schemas.microsoft.com/office/drawing/2014/main" val="555622337"/>
                    </a:ext>
                  </a:extLst>
                </a:gridCol>
                <a:gridCol w="3103584">
                  <a:extLst>
                    <a:ext uri="{9D8B030D-6E8A-4147-A177-3AD203B41FA5}">
                      <a16:colId xmlns:a16="http://schemas.microsoft.com/office/drawing/2014/main" val="3271075069"/>
                    </a:ext>
                  </a:extLst>
                </a:gridCol>
              </a:tblGrid>
              <a:tr h="1454624">
                <a:tc rowSpan="2">
                  <a:txBody>
                    <a:bodyPr/>
                    <a:lstStyle/>
                    <a:p>
                      <a:pPr algn="ctr"/>
                      <a:r>
                        <a:rPr lang="en-GB" sz="800" dirty="0">
                          <a:solidFill>
                            <a:schemeClr val="tx1"/>
                          </a:solidFill>
                          <a:latin typeface="Comic Sans MS" panose="030F0702030302020204" pitchFamily="66" charset="0"/>
                        </a:rPr>
                        <a:t>Baptism</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GB" sz="600" b="0" dirty="0">
                          <a:solidFill>
                            <a:schemeClr val="tx1"/>
                          </a:solidFill>
                          <a:latin typeface="Comic Sans MS" panose="030F0702030302020204" pitchFamily="66" charset="0"/>
                        </a:rPr>
                        <a:t>Catholics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500" b="0" dirty="0">
                          <a:solidFill>
                            <a:schemeClr val="tx1"/>
                          </a:solidFill>
                          <a:latin typeface="Comic Sans MS" panose="030F0702030302020204" pitchFamily="66" charset="0"/>
                        </a:rPr>
                        <a:t>Catholics are usually baptised as babies and their parents make promises on their behalf during the ceremony, in which:</a:t>
                      </a:r>
                    </a:p>
                    <a:p>
                      <a:r>
                        <a:rPr lang="en-GB" sz="500" b="0" dirty="0">
                          <a:solidFill>
                            <a:schemeClr val="tx1"/>
                          </a:solidFill>
                          <a:latin typeface="Comic Sans MS" panose="030F0702030302020204" pitchFamily="66" charset="0"/>
                        </a:rPr>
                        <a:t>- Readings are said from the Bible about new life in Jesus</a:t>
                      </a:r>
                    </a:p>
                    <a:p>
                      <a:r>
                        <a:rPr lang="en-GB" sz="500" b="0" dirty="0">
                          <a:solidFill>
                            <a:schemeClr val="tx1"/>
                          </a:solidFill>
                          <a:latin typeface="Comic Sans MS" panose="030F0702030302020204" pitchFamily="66" charset="0"/>
                        </a:rPr>
                        <a:t>- The priest talks about the responsibility of raising a child as a Catholic</a:t>
                      </a:r>
                    </a:p>
                    <a:p>
                      <a:r>
                        <a:rPr lang="en-GB" sz="500" b="0" dirty="0">
                          <a:solidFill>
                            <a:schemeClr val="tx1"/>
                          </a:solidFill>
                          <a:latin typeface="Comic Sans MS" panose="030F0702030302020204" pitchFamily="66" charset="0"/>
                        </a:rPr>
                        <a:t>- Prayers are said for the needs of the family, the parish and the world</a:t>
                      </a:r>
                    </a:p>
                    <a:p>
                      <a:r>
                        <a:rPr lang="en-GB" sz="500" b="0" dirty="0">
                          <a:solidFill>
                            <a:schemeClr val="tx1"/>
                          </a:solidFill>
                          <a:latin typeface="Comic Sans MS" panose="030F0702030302020204" pitchFamily="66" charset="0"/>
                        </a:rPr>
                        <a:t>-The parents and Godparents mark the child with the sign of the cross</a:t>
                      </a:r>
                    </a:p>
                    <a:p>
                      <a:r>
                        <a:rPr lang="en-GB" sz="500" b="0" dirty="0">
                          <a:solidFill>
                            <a:schemeClr val="tx1"/>
                          </a:solidFill>
                          <a:latin typeface="Comic Sans MS" panose="030F0702030302020204" pitchFamily="66" charset="0"/>
                        </a:rPr>
                        <a:t>- The priest removes all sin by anointing the baby with oil</a:t>
                      </a:r>
                    </a:p>
                    <a:p>
                      <a:r>
                        <a:rPr lang="en-GB" sz="500" b="0" dirty="0">
                          <a:solidFill>
                            <a:schemeClr val="tx1"/>
                          </a:solidFill>
                          <a:latin typeface="Comic Sans MS" panose="030F0702030302020204" pitchFamily="66" charset="0"/>
                        </a:rPr>
                        <a:t>- Water is poured over the child’s head as the priest recites ‘I baptise you in the name of the Father, the son and the Holy Spirit. Amen’</a:t>
                      </a:r>
                    </a:p>
                    <a:p>
                      <a:r>
                        <a:rPr lang="en-GB" sz="500" b="0" dirty="0">
                          <a:solidFill>
                            <a:schemeClr val="tx1"/>
                          </a:solidFill>
                          <a:latin typeface="Comic Sans MS" panose="030F0702030302020204" pitchFamily="66" charset="0"/>
                        </a:rPr>
                        <a:t>- The child is dressed in white garments</a:t>
                      </a:r>
                    </a:p>
                    <a:p>
                      <a:r>
                        <a:rPr lang="en-GB" sz="500" b="0" dirty="0">
                          <a:solidFill>
                            <a:schemeClr val="tx1"/>
                          </a:solidFill>
                          <a:latin typeface="Comic Sans MS" panose="030F0702030302020204" pitchFamily="66" charset="0"/>
                        </a:rPr>
                        <a:t>- A candle is lit </a:t>
                      </a:r>
                    </a:p>
                    <a:p>
                      <a:endParaRPr lang="en-GB" sz="500" b="0" dirty="0">
                        <a:solidFill>
                          <a:schemeClr val="tx1"/>
                        </a:solidFill>
                        <a:latin typeface="Comic Sans MS" panose="030F0702030302020204" pitchFamily="66" charset="0"/>
                      </a:endParaRPr>
                    </a:p>
                    <a:p>
                      <a:r>
                        <a:rPr lang="en-GB" sz="500" b="0" dirty="0">
                          <a:solidFill>
                            <a:schemeClr val="tx1"/>
                          </a:solidFill>
                          <a:latin typeface="Comic Sans MS" panose="030F0702030302020204" pitchFamily="66" charset="0"/>
                        </a:rPr>
                        <a:t>Its important for Catholics because:</a:t>
                      </a:r>
                    </a:p>
                    <a:p>
                      <a:r>
                        <a:rPr lang="en-GB" sz="500" b="0" dirty="0">
                          <a:solidFill>
                            <a:schemeClr val="tx1"/>
                          </a:solidFill>
                          <a:latin typeface="Comic Sans MS" panose="030F0702030302020204" pitchFamily="66" charset="0"/>
                        </a:rPr>
                        <a:t>- Baptism is seen as necessary for a person to receive salvation</a:t>
                      </a:r>
                    </a:p>
                    <a:p>
                      <a:r>
                        <a:rPr lang="en-GB" sz="500" b="0" dirty="0">
                          <a:solidFill>
                            <a:schemeClr val="tx1"/>
                          </a:solidFill>
                          <a:latin typeface="Comic Sans MS" panose="030F0702030302020204" pitchFamily="66" charset="0"/>
                        </a:rPr>
                        <a:t>- This person then becomes a member of the Church</a:t>
                      </a:r>
                    </a:p>
                    <a:p>
                      <a:r>
                        <a:rPr lang="en-GB" sz="500" b="0" dirty="0">
                          <a:solidFill>
                            <a:schemeClr val="tx1"/>
                          </a:solidFill>
                          <a:latin typeface="Comic Sans MS" panose="030F0702030302020204" pitchFamily="66" charset="0"/>
                        </a:rPr>
                        <a:t>- Shows publicly that the child is now a Christian and intends to live a life as one</a:t>
                      </a:r>
                    </a:p>
                    <a:p>
                      <a:r>
                        <a:rPr lang="en-GB" sz="500" b="0" dirty="0">
                          <a:solidFill>
                            <a:schemeClr val="tx1"/>
                          </a:solidFill>
                          <a:latin typeface="Comic Sans MS" panose="030F0702030302020204" pitchFamily="66" charset="0"/>
                        </a:rPr>
                        <a:t>- It copies the example of Jesus being baptised</a:t>
                      </a:r>
                    </a:p>
                    <a:p>
                      <a:r>
                        <a:rPr lang="en-GB" sz="500" b="0" dirty="0">
                          <a:solidFill>
                            <a:schemeClr val="tx1"/>
                          </a:solidFill>
                          <a:latin typeface="Comic Sans MS" panose="030F0702030302020204" pitchFamily="66" charset="0"/>
                        </a:rPr>
                        <a:t>- It gives the parents strength and help in bringing up their child as a Christian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73609525"/>
                  </a:ext>
                </a:extLst>
              </a:tr>
              <a:tr h="1303101">
                <a:tc vMerge="1">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600" dirty="0">
                          <a:solidFill>
                            <a:schemeClr val="tx1"/>
                          </a:solidFill>
                          <a:latin typeface="Comic Sans MS" panose="030F0702030302020204" pitchFamily="66" charset="0"/>
                        </a:rPr>
                        <a:t>Baptists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500" dirty="0">
                          <a:solidFill>
                            <a:schemeClr val="tx1"/>
                          </a:solidFill>
                          <a:latin typeface="Comic Sans MS" panose="030F0702030302020204" pitchFamily="66" charset="0"/>
                        </a:rPr>
                        <a:t>Baptists practise ‘believers’ baptism. They usually have a dedication for their babies, but they believe that people need to be old enough to make vows for themselves when they have made their own decision to become a member of the Christian church. </a:t>
                      </a:r>
                    </a:p>
                    <a:p>
                      <a:r>
                        <a:rPr lang="en-GB" sz="500" dirty="0">
                          <a:solidFill>
                            <a:schemeClr val="tx1"/>
                          </a:solidFill>
                          <a:latin typeface="Comic Sans MS" panose="030F0702030302020204" pitchFamily="66" charset="0"/>
                        </a:rPr>
                        <a:t>Baptists have a baptismal pool which is half filled with water or this can be done in the sea or a river. The main features of this ceremony are:</a:t>
                      </a:r>
                    </a:p>
                    <a:p>
                      <a:r>
                        <a:rPr lang="en-GB" sz="500" dirty="0">
                          <a:solidFill>
                            <a:schemeClr val="tx1"/>
                          </a:solidFill>
                          <a:latin typeface="Comic Sans MS" panose="030F0702030302020204" pitchFamily="66" charset="0"/>
                        </a:rPr>
                        <a:t>- The person is asked if they believe that Jesus is Lord and that he died for their sins</a:t>
                      </a:r>
                    </a:p>
                    <a:p>
                      <a:r>
                        <a:rPr lang="en-GB" sz="500" dirty="0">
                          <a:solidFill>
                            <a:schemeClr val="tx1"/>
                          </a:solidFill>
                          <a:latin typeface="Comic Sans MS" panose="030F0702030302020204" pitchFamily="66" charset="0"/>
                        </a:rPr>
                        <a:t>- They say a few words about how they came to believe in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500" dirty="0">
                          <a:solidFill>
                            <a:schemeClr val="tx1"/>
                          </a:solidFill>
                          <a:latin typeface="Comic Sans MS" panose="030F0702030302020204" pitchFamily="66" charset="0"/>
                        </a:rPr>
                        <a:t>- The minister lowers them completely into the water, saying ‘I baptise you in the name of the Father, the son and the Holy Spirit. Amen’</a:t>
                      </a:r>
                    </a:p>
                    <a:p>
                      <a:pPr marL="171450" indent="-171450">
                        <a:buFontTx/>
                        <a:buChar char="-"/>
                      </a:pPr>
                      <a:r>
                        <a:rPr lang="en-GB" sz="500" dirty="0">
                          <a:solidFill>
                            <a:schemeClr val="tx1"/>
                          </a:solidFill>
                          <a:latin typeface="Comic Sans MS" panose="030F0702030302020204" pitchFamily="66" charset="0"/>
                        </a:rPr>
                        <a:t>They are congratulated by the congregation and welcomed into the Church</a:t>
                      </a:r>
                    </a:p>
                    <a:p>
                      <a:pPr marL="171450" indent="-171450">
                        <a:buFontTx/>
                        <a:buChar char="-"/>
                      </a:pPr>
                      <a:endParaRPr lang="en-GB" sz="500" dirty="0">
                        <a:solidFill>
                          <a:schemeClr val="tx1"/>
                        </a:solidFill>
                        <a:latin typeface="Comic Sans MS" panose="030F0702030302020204" pitchFamily="66" charset="0"/>
                      </a:endParaRPr>
                    </a:p>
                    <a:p>
                      <a:pPr marL="0" indent="0">
                        <a:buFontTx/>
                        <a:buNone/>
                      </a:pPr>
                      <a:r>
                        <a:rPr lang="en-GB" sz="500" dirty="0">
                          <a:solidFill>
                            <a:schemeClr val="tx1"/>
                          </a:solidFill>
                          <a:latin typeface="Comic Sans MS" panose="030F0702030302020204" pitchFamily="66" charset="0"/>
                        </a:rPr>
                        <a:t>Its important because:</a:t>
                      </a:r>
                    </a:p>
                    <a:p>
                      <a:pPr marL="0" indent="0">
                        <a:buFontTx/>
                        <a:buNone/>
                      </a:pPr>
                      <a:r>
                        <a:rPr lang="en-GB" sz="500" dirty="0">
                          <a:solidFill>
                            <a:schemeClr val="tx1"/>
                          </a:solidFill>
                          <a:latin typeface="Comic Sans MS" panose="030F0702030302020204" pitchFamily="66" charset="0"/>
                        </a:rPr>
                        <a:t>- It signifies the end of their old like outside the church and born again to the new life in Christ</a:t>
                      </a:r>
                    </a:p>
                    <a:p>
                      <a:pPr marL="0" indent="0">
                        <a:buFontTx/>
                        <a:buNone/>
                      </a:pPr>
                      <a:r>
                        <a:rPr lang="en-GB" sz="500" dirty="0">
                          <a:solidFill>
                            <a:schemeClr val="tx1"/>
                          </a:solidFill>
                          <a:latin typeface="Comic Sans MS" panose="030F0702030302020204" pitchFamily="66" charset="0"/>
                        </a:rPr>
                        <a:t>- During baptism, Gods presence and blessing come upon them</a:t>
                      </a:r>
                    </a:p>
                    <a:p>
                      <a:pPr marL="0" indent="0">
                        <a:buFontTx/>
                        <a:buNone/>
                      </a:pPr>
                      <a:r>
                        <a:rPr lang="en-GB" sz="500" dirty="0">
                          <a:solidFill>
                            <a:schemeClr val="tx1"/>
                          </a:solidFill>
                          <a:latin typeface="Comic Sans MS" panose="030F0702030302020204" pitchFamily="66" charset="0"/>
                        </a:rPr>
                        <a:t>- Make a personal commitment of faith in Jesus</a:t>
                      </a:r>
                    </a:p>
                    <a:p>
                      <a:pPr marL="0" indent="0">
                        <a:buFontTx/>
                        <a:buNone/>
                      </a:pPr>
                      <a:r>
                        <a:rPr lang="en-GB" sz="500" dirty="0">
                          <a:solidFill>
                            <a:schemeClr val="tx1"/>
                          </a:solidFill>
                          <a:latin typeface="Comic Sans MS" panose="030F0702030302020204" pitchFamily="66" charset="0"/>
                        </a:rPr>
                        <a:t>- Receive God’s spirit for service in the Church and the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30673254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73496427"/>
              </p:ext>
            </p:extLst>
          </p:nvPr>
        </p:nvGraphicFramePr>
        <p:xfrm>
          <a:off x="8463182" y="92597"/>
          <a:ext cx="3647794" cy="2754775"/>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209964">
                  <a:extLst>
                    <a:ext uri="{9D8B030D-6E8A-4147-A177-3AD203B41FA5}">
                      <a16:colId xmlns:a16="http://schemas.microsoft.com/office/drawing/2014/main" val="20001"/>
                    </a:ext>
                  </a:extLst>
                </a:gridCol>
                <a:gridCol w="3229550">
                  <a:extLst>
                    <a:ext uri="{9D8B030D-6E8A-4147-A177-3AD203B41FA5}">
                      <a16:colId xmlns:a16="http://schemas.microsoft.com/office/drawing/2014/main" val="20002"/>
                    </a:ext>
                  </a:extLst>
                </a:gridCol>
              </a:tblGrid>
              <a:tr h="1462411">
                <a:tc rowSpan="2">
                  <a:txBody>
                    <a:bodyPr/>
                    <a:lstStyle/>
                    <a:p>
                      <a:pPr algn="ctr"/>
                      <a:r>
                        <a:rPr lang="en-GB" sz="800" dirty="0">
                          <a:solidFill>
                            <a:schemeClr val="tx1"/>
                          </a:solidFill>
                          <a:latin typeface="Comic Sans MS" panose="030F0702030302020204" pitchFamily="66" charset="0"/>
                        </a:rPr>
                        <a:t>The Eucharist</a:t>
                      </a:r>
                      <a:r>
                        <a:rPr lang="en-GB" sz="800" baseline="0" dirty="0">
                          <a:solidFill>
                            <a:schemeClr val="tx1"/>
                          </a:solidFill>
                          <a:latin typeface="Comic Sans MS" panose="030F0702030302020204" pitchFamily="66" charset="0"/>
                        </a:rPr>
                        <a:t>/Holy Communion</a:t>
                      </a:r>
                      <a:endParaRPr lang="en-GB" sz="800" dirty="0">
                        <a:solidFill>
                          <a:schemeClr val="tx1"/>
                        </a:solidFill>
                        <a:latin typeface="Comic Sans MS" panose="030F0702030302020204" pitchFamily="66"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600" dirty="0">
                          <a:solidFill>
                            <a:schemeClr val="tx1"/>
                          </a:solidFill>
                          <a:latin typeface="Comic Sans MS" panose="030F0702030302020204" pitchFamily="66" charset="0"/>
                        </a:rPr>
                        <a:t>Catholics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GB" sz="500" b="0" dirty="0">
                          <a:solidFill>
                            <a:schemeClr val="tx1"/>
                          </a:solidFill>
                          <a:latin typeface="Comic Sans MS" panose="030F0702030302020204" pitchFamily="66" charset="0"/>
                        </a:rPr>
                        <a:t>The Eucharist</a:t>
                      </a:r>
                      <a:r>
                        <a:rPr lang="en-GB" sz="500" b="0" baseline="0" dirty="0">
                          <a:solidFill>
                            <a:schemeClr val="tx1"/>
                          </a:solidFill>
                          <a:latin typeface="Comic Sans MS" panose="030F0702030302020204" pitchFamily="66" charset="0"/>
                        </a:rPr>
                        <a:t> is part of the service of Mass. Catholics are expected to attend Mass every Sunday and on holy days. The wine is alcohol and drunk from a chalice; the bread is a thin wafer of unleavened bread known as the host. The main features of this sacrament are:</a:t>
                      </a:r>
                    </a:p>
                    <a:p>
                      <a:r>
                        <a:rPr lang="en-GB" sz="500" b="0" baseline="0" dirty="0">
                          <a:solidFill>
                            <a:schemeClr val="tx1"/>
                          </a:solidFill>
                          <a:latin typeface="Comic Sans MS" panose="030F0702030302020204" pitchFamily="66" charset="0"/>
                        </a:rPr>
                        <a:t>- Confession of sins and receive absolution</a:t>
                      </a:r>
                    </a:p>
                    <a:p>
                      <a:r>
                        <a:rPr lang="en-GB" sz="500" b="0" dirty="0">
                          <a:solidFill>
                            <a:schemeClr val="tx1"/>
                          </a:solidFill>
                          <a:latin typeface="Comic Sans MS" panose="030F0702030302020204" pitchFamily="66" charset="0"/>
                        </a:rPr>
                        <a:t>- Readings from the Bible</a:t>
                      </a:r>
                      <a:r>
                        <a:rPr lang="en-GB" sz="500" b="0" baseline="0" dirty="0">
                          <a:solidFill>
                            <a:schemeClr val="tx1"/>
                          </a:solidFill>
                          <a:latin typeface="Comic Sans MS" panose="030F0702030302020204" pitchFamily="66" charset="0"/>
                        </a:rPr>
                        <a:t> and a sermon to learn about the faith</a:t>
                      </a:r>
                    </a:p>
                    <a:p>
                      <a:r>
                        <a:rPr lang="en-GB" sz="500" b="0" baseline="0" dirty="0">
                          <a:solidFill>
                            <a:schemeClr val="tx1"/>
                          </a:solidFill>
                          <a:latin typeface="Comic Sans MS" panose="030F0702030302020204" pitchFamily="66" charset="0"/>
                        </a:rPr>
                        <a:t>- The Last Supper is re-enacted and the bread and wine are changed by a process called transubstantiation into the blood and body of Christ.</a:t>
                      </a:r>
                    </a:p>
                    <a:p>
                      <a:r>
                        <a:rPr lang="en-GB" sz="500" b="0" baseline="0" dirty="0">
                          <a:solidFill>
                            <a:schemeClr val="tx1"/>
                          </a:solidFill>
                          <a:latin typeface="Comic Sans MS" panose="030F0702030302020204" pitchFamily="66" charset="0"/>
                        </a:rPr>
                        <a:t>- Holy Communion – receive the bread and wine</a:t>
                      </a:r>
                    </a:p>
                    <a:p>
                      <a:r>
                        <a:rPr lang="en-GB" sz="500" b="0" baseline="0" dirty="0">
                          <a:solidFill>
                            <a:schemeClr val="tx1"/>
                          </a:solidFill>
                          <a:latin typeface="Comic Sans MS" panose="030F0702030302020204" pitchFamily="66" charset="0"/>
                        </a:rPr>
                        <a:t>- Priest blesses the people and sends them out into the world</a:t>
                      </a:r>
                    </a:p>
                    <a:p>
                      <a:endParaRPr lang="en-GB" sz="500" b="0" baseline="0" dirty="0">
                        <a:solidFill>
                          <a:schemeClr val="tx1"/>
                        </a:solidFill>
                        <a:latin typeface="Comic Sans MS" panose="030F0702030302020204" pitchFamily="66" charset="0"/>
                      </a:endParaRPr>
                    </a:p>
                    <a:p>
                      <a:r>
                        <a:rPr lang="en-GB" sz="500" b="0" baseline="0" dirty="0">
                          <a:solidFill>
                            <a:schemeClr val="tx1"/>
                          </a:solidFill>
                          <a:latin typeface="Comic Sans MS" panose="030F0702030302020204" pitchFamily="66" charset="0"/>
                        </a:rPr>
                        <a:t>This is important because:</a:t>
                      </a:r>
                    </a:p>
                    <a:p>
                      <a:r>
                        <a:rPr lang="en-GB" sz="500" b="0" baseline="0" dirty="0">
                          <a:solidFill>
                            <a:schemeClr val="tx1"/>
                          </a:solidFill>
                          <a:latin typeface="Comic Sans MS" panose="030F0702030302020204" pitchFamily="66" charset="0"/>
                        </a:rPr>
                        <a:t>- Catholics believe the bread and wine are turned into the blood and body of Christ and so Jesus is really present with them</a:t>
                      </a:r>
                    </a:p>
                    <a:p>
                      <a:r>
                        <a:rPr lang="en-GB" sz="500" b="0" baseline="0" dirty="0">
                          <a:solidFill>
                            <a:schemeClr val="tx1"/>
                          </a:solidFill>
                          <a:latin typeface="Comic Sans MS" panose="030F0702030302020204" pitchFamily="66" charset="0"/>
                        </a:rPr>
                        <a:t>- It is a sacrament – a weekly gift of grace that gives them the strength for the week ahead</a:t>
                      </a:r>
                    </a:p>
                    <a:p>
                      <a:r>
                        <a:rPr lang="en-GB" sz="500" b="0" baseline="0" dirty="0">
                          <a:solidFill>
                            <a:schemeClr val="tx1"/>
                          </a:solidFill>
                          <a:latin typeface="Comic Sans MS" panose="030F0702030302020204" pitchFamily="66" charset="0"/>
                        </a:rPr>
                        <a:t>- Celebration of the resurrection of Jesus – reminds them of eternal life</a:t>
                      </a:r>
                    </a:p>
                    <a:p>
                      <a:r>
                        <a:rPr lang="en-GB" sz="500" b="0" baseline="0" dirty="0">
                          <a:solidFill>
                            <a:schemeClr val="tx1"/>
                          </a:solidFill>
                          <a:latin typeface="Comic Sans MS" panose="030F0702030302020204" pitchFamily="66" charset="0"/>
                        </a:rPr>
                        <a:t>- Jesus commanded ‘do this in memory of me’ so by taking the Eucharist they are following Jesus’ commands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292364">
                <a:tc vMerge="1">
                  <a:txBody>
                    <a:bodyPr/>
                    <a:lstStyle/>
                    <a:p>
                      <a:endParaRPr lang="en-GB" sz="1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600" dirty="0">
                          <a:solidFill>
                            <a:schemeClr val="tx1"/>
                          </a:solidFill>
                          <a:latin typeface="Comic Sans MS" panose="030F0702030302020204" pitchFamily="66" charset="0"/>
                        </a:rPr>
                        <a:t>Methodist</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GB" sz="500" dirty="0">
                          <a:solidFill>
                            <a:schemeClr val="tx1"/>
                          </a:solidFill>
                          <a:latin typeface="Comic Sans MS" panose="030F0702030302020204" pitchFamily="66" charset="0"/>
                        </a:rPr>
                        <a:t>The Eucharist</a:t>
                      </a:r>
                      <a:r>
                        <a:rPr lang="en-GB" sz="500" baseline="0" dirty="0">
                          <a:solidFill>
                            <a:schemeClr val="tx1"/>
                          </a:solidFill>
                          <a:latin typeface="Comic Sans MS" panose="030F0702030302020204" pitchFamily="66" charset="0"/>
                        </a:rPr>
                        <a:t> is known as Holy Communion and celebrated once a month. It is not compulsory. The wine is non-alcoholic and is drunk from individual glasses; the bread is normal bread. The main features of the sacrament are:</a:t>
                      </a:r>
                    </a:p>
                    <a:p>
                      <a:r>
                        <a:rPr lang="en-GB" sz="500" baseline="0" dirty="0">
                          <a:solidFill>
                            <a:schemeClr val="tx1"/>
                          </a:solidFill>
                          <a:latin typeface="Comic Sans MS" panose="030F0702030302020204" pitchFamily="66" charset="0"/>
                        </a:rPr>
                        <a:t>- General confessions of sins</a:t>
                      </a:r>
                    </a:p>
                    <a:p>
                      <a:r>
                        <a:rPr lang="en-GB" sz="500" dirty="0">
                          <a:solidFill>
                            <a:schemeClr val="tx1"/>
                          </a:solidFill>
                          <a:latin typeface="Comic Sans MS" panose="030F0702030302020204" pitchFamily="66" charset="0"/>
                        </a:rPr>
                        <a:t>- Sharing and peace and reciting the Nicene Creed</a:t>
                      </a:r>
                    </a:p>
                    <a:p>
                      <a:r>
                        <a:rPr lang="en-GB" sz="500" dirty="0">
                          <a:solidFill>
                            <a:schemeClr val="tx1"/>
                          </a:solidFill>
                          <a:latin typeface="Comic Sans MS" panose="030F0702030302020204" pitchFamily="66" charset="0"/>
                        </a:rPr>
                        <a:t>- Thanksgiving and remembrance of the Last Supper</a:t>
                      </a:r>
                    </a:p>
                    <a:p>
                      <a:r>
                        <a:rPr lang="en-GB" sz="500" dirty="0">
                          <a:solidFill>
                            <a:schemeClr val="tx1"/>
                          </a:solidFill>
                          <a:latin typeface="Comic Sans MS" panose="030F0702030302020204" pitchFamily="66" charset="0"/>
                        </a:rPr>
                        <a:t>- Sharing of bread and wine</a:t>
                      </a:r>
                    </a:p>
                    <a:p>
                      <a:r>
                        <a:rPr lang="en-GB" sz="500" dirty="0">
                          <a:solidFill>
                            <a:schemeClr val="tx1"/>
                          </a:solidFill>
                          <a:latin typeface="Comic Sans MS" panose="030F0702030302020204" pitchFamily="66" charset="0"/>
                        </a:rPr>
                        <a:t>- Minster blesses the people and sends them out into</a:t>
                      </a:r>
                      <a:r>
                        <a:rPr lang="en-GB" sz="500" baseline="0" dirty="0">
                          <a:solidFill>
                            <a:schemeClr val="tx1"/>
                          </a:solidFill>
                          <a:latin typeface="Comic Sans MS" panose="030F0702030302020204" pitchFamily="66" charset="0"/>
                        </a:rPr>
                        <a:t> the world. </a:t>
                      </a:r>
                    </a:p>
                    <a:p>
                      <a:endParaRPr lang="en-GB" sz="500" dirty="0">
                        <a:solidFill>
                          <a:schemeClr val="tx1"/>
                        </a:solidFill>
                        <a:latin typeface="Comic Sans MS" panose="030F0702030302020204" pitchFamily="66" charset="0"/>
                      </a:endParaRPr>
                    </a:p>
                    <a:p>
                      <a:r>
                        <a:rPr lang="en-GB" sz="500" dirty="0">
                          <a:solidFill>
                            <a:schemeClr val="tx1"/>
                          </a:solidFill>
                          <a:latin typeface="Comic Sans MS" panose="030F0702030302020204" pitchFamily="66" charset="0"/>
                        </a:rPr>
                        <a:t>This is important because:</a:t>
                      </a:r>
                    </a:p>
                    <a:p>
                      <a:r>
                        <a:rPr lang="en-GB" sz="500" dirty="0">
                          <a:solidFill>
                            <a:schemeClr val="tx1"/>
                          </a:solidFill>
                          <a:latin typeface="Comic Sans MS" panose="030F0702030302020204" pitchFamily="66" charset="0"/>
                        </a:rPr>
                        <a:t>-</a:t>
                      </a:r>
                      <a:r>
                        <a:rPr lang="en-GB" sz="500" baseline="0" dirty="0">
                          <a:solidFill>
                            <a:schemeClr val="tx1"/>
                          </a:solidFill>
                          <a:latin typeface="Comic Sans MS" panose="030F0702030302020204" pitchFamily="66" charset="0"/>
                        </a:rPr>
                        <a:t> Holy Communion is a remembrance of the Last Supper and Gods mercy. The bread and wine do not change, they are symbols of the presence of Jesus. </a:t>
                      </a:r>
                    </a:p>
                    <a:p>
                      <a:r>
                        <a:rPr lang="en-GB" sz="500" dirty="0">
                          <a:solidFill>
                            <a:schemeClr val="tx1"/>
                          </a:solidFill>
                          <a:latin typeface="Comic Sans MS" panose="030F0702030302020204" pitchFamily="66" charset="0"/>
                        </a:rPr>
                        <a:t>- Holy</a:t>
                      </a:r>
                      <a:r>
                        <a:rPr lang="en-GB" sz="500" baseline="0" dirty="0">
                          <a:solidFill>
                            <a:schemeClr val="tx1"/>
                          </a:solidFill>
                          <a:latin typeface="Comic Sans MS" panose="030F0702030302020204" pitchFamily="66" charset="0"/>
                        </a:rPr>
                        <a:t> Communion gives spiritual nourishment, filling Methodists with God’s grace</a:t>
                      </a:r>
                    </a:p>
                    <a:p>
                      <a:r>
                        <a:rPr lang="en-GB" sz="500" dirty="0">
                          <a:solidFill>
                            <a:schemeClr val="tx1"/>
                          </a:solidFill>
                          <a:latin typeface="Comic Sans MS" panose="030F0702030302020204" pitchFamily="66" charset="0"/>
                        </a:rPr>
                        <a:t>- Holy Communion brings unity to Methodists as they</a:t>
                      </a:r>
                      <a:r>
                        <a:rPr lang="en-GB" sz="500" baseline="0" dirty="0">
                          <a:solidFill>
                            <a:schemeClr val="tx1"/>
                          </a:solidFill>
                          <a:latin typeface="Comic Sans MS" panose="030F0702030302020204" pitchFamily="66" charset="0"/>
                        </a:rPr>
                        <a:t> share the one body of Christ and share the peace</a:t>
                      </a:r>
                    </a:p>
                    <a:p>
                      <a:r>
                        <a:rPr lang="en-GB" sz="500" dirty="0">
                          <a:solidFill>
                            <a:schemeClr val="tx1"/>
                          </a:solidFill>
                          <a:latin typeface="Comic Sans MS" panose="030F0702030302020204" pitchFamily="66" charset="0"/>
                        </a:rPr>
                        <a:t>- Reminder of the Last Supper and</a:t>
                      </a:r>
                      <a:r>
                        <a:rPr lang="en-GB" sz="500" baseline="0" dirty="0">
                          <a:solidFill>
                            <a:schemeClr val="tx1"/>
                          </a:solidFill>
                          <a:latin typeface="Comic Sans MS" panose="030F0702030302020204" pitchFamily="66" charset="0"/>
                        </a:rPr>
                        <a:t> the crucifixion and resurrection of Christ</a:t>
                      </a:r>
                      <a:endParaRPr lang="en-GB" sz="5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2349660" y="0"/>
            <a:ext cx="9842339" cy="2939266"/>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349660" y="3053250"/>
            <a:ext cx="3044143" cy="1184940"/>
          </a:xfrm>
          <a:prstGeom prst="rect">
            <a:avLst/>
          </a:prstGeom>
          <a:noFill/>
        </p:spPr>
        <p:txBody>
          <a:bodyPr wrap="square" rtlCol="0">
            <a:spAutoFit/>
          </a:bodyPr>
          <a:lstStyle/>
          <a:p>
            <a:r>
              <a:rPr lang="en-GB" sz="1000" b="1" u="sng" dirty="0">
                <a:latin typeface="Comic Sans MS" panose="030F0702030302020204" pitchFamily="66" charset="0"/>
              </a:rPr>
              <a:t>3. The nature and purpose of prayer</a:t>
            </a:r>
          </a:p>
          <a:p>
            <a:endParaRPr lang="en-GB" sz="500" dirty="0">
              <a:latin typeface="Comic Sans MS" panose="030F0702030302020204" pitchFamily="66" charset="0"/>
            </a:endParaRPr>
          </a:p>
          <a:p>
            <a:r>
              <a:rPr lang="en-GB" sz="700" dirty="0">
                <a:latin typeface="Comic Sans MS" panose="030F0702030302020204" pitchFamily="66" charset="0"/>
              </a:rPr>
              <a:t>Prayer – a way to contact God, usually through words. </a:t>
            </a:r>
          </a:p>
          <a:p>
            <a:r>
              <a:rPr lang="en-GB" sz="700" dirty="0">
                <a:latin typeface="Comic Sans MS" panose="030F0702030302020204" pitchFamily="66" charset="0"/>
              </a:rPr>
              <a:t>Most prayer is vocal prayer, when words are used to express the prayer. However, prayer can also include meditation and contemplation. </a:t>
            </a:r>
          </a:p>
          <a:p>
            <a:endParaRPr lang="en-GB" sz="700" dirty="0">
              <a:latin typeface="Comic Sans MS" panose="030F0702030302020204" pitchFamily="66" charset="0"/>
            </a:endParaRPr>
          </a:p>
          <a:p>
            <a:r>
              <a:rPr lang="en-GB" sz="700" dirty="0">
                <a:latin typeface="Comic Sans MS" panose="030F0702030302020204" pitchFamily="66" charset="0"/>
              </a:rPr>
              <a:t>Prayers can have several purposes: </a:t>
            </a:r>
          </a:p>
          <a:p>
            <a:endParaRPr lang="en-GB" sz="700" dirty="0">
              <a:latin typeface="Comic Sans MS" panose="030F0702030302020204" pitchFamily="66" charset="0"/>
            </a:endParaRPr>
          </a:p>
          <a:p>
            <a:endParaRPr lang="en-GB" sz="700" dirty="0">
              <a:latin typeface="Comic Sans MS" panose="030F0702030302020204" pitchFamily="66"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161726689"/>
              </p:ext>
            </p:extLst>
          </p:nvPr>
        </p:nvGraphicFramePr>
        <p:xfrm>
          <a:off x="2442258" y="4059329"/>
          <a:ext cx="2821621" cy="143256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577418">
                  <a:extLst>
                    <a:ext uri="{9D8B030D-6E8A-4147-A177-3AD203B41FA5}">
                      <a16:colId xmlns:a16="http://schemas.microsoft.com/office/drawing/2014/main" val="20001"/>
                    </a:ext>
                  </a:extLst>
                </a:gridCol>
                <a:gridCol w="833377">
                  <a:extLst>
                    <a:ext uri="{9D8B030D-6E8A-4147-A177-3AD203B41FA5}">
                      <a16:colId xmlns:a16="http://schemas.microsoft.com/office/drawing/2014/main" val="20002"/>
                    </a:ext>
                  </a:extLst>
                </a:gridCol>
                <a:gridCol w="1202546">
                  <a:extLst>
                    <a:ext uri="{9D8B030D-6E8A-4147-A177-3AD203B41FA5}">
                      <a16:colId xmlns:a16="http://schemas.microsoft.com/office/drawing/2014/main" val="20003"/>
                    </a:ext>
                  </a:extLst>
                </a:gridCol>
              </a:tblGrid>
              <a:tr h="224664">
                <a:tc>
                  <a:txBody>
                    <a:bodyPr/>
                    <a:lstStyle/>
                    <a:p>
                      <a:pPr algn="ctr"/>
                      <a:r>
                        <a:rPr lang="en-GB" sz="1000" b="1" dirty="0">
                          <a:solidFill>
                            <a:schemeClr val="tx1"/>
                          </a:solidFill>
                          <a:latin typeface="Comic Sans MS" panose="030F0702030302020204" pitchFamily="66"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500" b="0" dirty="0">
                          <a:solidFill>
                            <a:schemeClr val="tx1"/>
                          </a:solidFill>
                          <a:latin typeface="Comic Sans MS" panose="030F0702030302020204" pitchFamily="66" charset="0"/>
                        </a:rPr>
                        <a:t>Adoration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500" b="0" dirty="0">
                          <a:solidFill>
                            <a:schemeClr val="tx1"/>
                          </a:solidFill>
                          <a:latin typeface="Comic Sans MS" panose="030F0702030302020204" pitchFamily="66" charset="0"/>
                        </a:rPr>
                        <a:t>Praising or adoring God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tx1"/>
                          </a:solidFill>
                          <a:latin typeface="Comic Sans MS" panose="030F0702030302020204" pitchFamily="66" charset="0"/>
                        </a:rPr>
                        <a:t>Prayer can help a person to get things into perspective and focus </a:t>
                      </a:r>
                      <a:r>
                        <a:rPr lang="en-GB" sz="500" b="0">
                          <a:solidFill>
                            <a:schemeClr val="tx1"/>
                          </a:solidFill>
                          <a:latin typeface="Comic Sans MS" panose="030F0702030302020204" pitchFamily="66" charset="0"/>
                        </a:rPr>
                        <a:t>on God</a:t>
                      </a:r>
                      <a:endParaRPr lang="en-GB" sz="5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4664">
                <a:tc>
                  <a:txBody>
                    <a:bodyPr/>
                    <a:lstStyle/>
                    <a:p>
                      <a:pPr algn="ctr"/>
                      <a:r>
                        <a:rPr lang="en-GB" sz="1000" b="1" dirty="0">
                          <a:solidFill>
                            <a:schemeClr val="tx1"/>
                          </a:solidFill>
                          <a:latin typeface="Comic Sans MS" panose="030F0702030302020204" pitchFamily="66"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500" b="0" dirty="0">
                          <a:solidFill>
                            <a:schemeClr val="tx1"/>
                          </a:solidFill>
                          <a:latin typeface="Comic Sans MS" panose="030F0702030302020204" pitchFamily="66" charset="0"/>
                        </a:rPr>
                        <a:t>Confession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500" b="0" dirty="0">
                          <a:solidFill>
                            <a:schemeClr val="tx1"/>
                          </a:solidFill>
                          <a:latin typeface="Comic Sans MS" panose="030F0702030302020204" pitchFamily="66" charset="0"/>
                        </a:rPr>
                        <a:t>Confessing</a:t>
                      </a:r>
                      <a:r>
                        <a:rPr lang="en-GB" sz="500" b="0" baseline="0" dirty="0">
                          <a:solidFill>
                            <a:schemeClr val="tx1"/>
                          </a:solidFill>
                          <a:latin typeface="Comic Sans MS" panose="030F0702030302020204" pitchFamily="66" charset="0"/>
                        </a:rPr>
                        <a:t> sins to God, asking forgiveness</a:t>
                      </a:r>
                      <a:endParaRPr lang="en-GB" sz="5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tx1"/>
                          </a:solidFill>
                          <a:latin typeface="Comic Sans MS" panose="030F0702030302020204" pitchFamily="66" charset="0"/>
                        </a:rPr>
                        <a:t>Stop a person from bottling</a:t>
                      </a:r>
                      <a:r>
                        <a:rPr lang="en-GB" sz="500" b="0" baseline="0" dirty="0">
                          <a:solidFill>
                            <a:schemeClr val="tx1"/>
                          </a:solidFill>
                          <a:latin typeface="Comic Sans MS" panose="030F0702030302020204" pitchFamily="66" charset="0"/>
                        </a:rPr>
                        <a:t> up guilt, help them to come to terms with what they have done and move on</a:t>
                      </a:r>
                      <a:endParaRPr lang="en-GB" sz="5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4664">
                <a:tc>
                  <a:txBody>
                    <a:bodyPr/>
                    <a:lstStyle/>
                    <a:p>
                      <a:pPr algn="ctr"/>
                      <a:r>
                        <a:rPr lang="en-GB" sz="1000" b="1" dirty="0">
                          <a:solidFill>
                            <a:schemeClr val="tx1"/>
                          </a:solidFill>
                          <a:latin typeface="Comic Sans MS" panose="030F0702030302020204" pitchFamily="66"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500" b="0" dirty="0">
                          <a:solidFill>
                            <a:schemeClr val="tx1"/>
                          </a:solidFill>
                          <a:latin typeface="Comic Sans MS" panose="030F0702030302020204" pitchFamily="66" charset="0"/>
                        </a:rPr>
                        <a:t>Thanksgiving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baseline="0" dirty="0">
                          <a:solidFill>
                            <a:schemeClr val="tx1"/>
                          </a:solidFill>
                          <a:latin typeface="Comic Sans MS" panose="030F0702030302020204" pitchFamily="66" charset="0"/>
                        </a:rPr>
                        <a:t>. </a:t>
                      </a:r>
                      <a:r>
                        <a:rPr lang="en-GB" sz="500" b="0" dirty="0">
                          <a:solidFill>
                            <a:schemeClr val="tx1"/>
                          </a:solidFill>
                          <a:latin typeface="Comic Sans MS" panose="030F0702030302020204" pitchFamily="66" charset="0"/>
                        </a:rPr>
                        <a:t>Thanking God for</a:t>
                      </a:r>
                      <a:r>
                        <a:rPr lang="en-GB" sz="500" b="0" baseline="0" dirty="0">
                          <a:solidFill>
                            <a:schemeClr val="tx1"/>
                          </a:solidFill>
                          <a:latin typeface="Comic Sans MS" panose="030F0702030302020204" pitchFamily="66" charset="0"/>
                        </a:rPr>
                        <a:t> his goodness or for a specific thing</a:t>
                      </a:r>
                      <a:endParaRPr lang="en-GB" sz="5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500" b="0" dirty="0">
                          <a:latin typeface="Comic Sans MS" panose="030F0702030302020204" pitchFamily="66" charset="0"/>
                        </a:rPr>
                        <a:t>help a person not to be selfish and not to take things for granted </a:t>
                      </a:r>
                      <a:endParaRPr lang="en-GB" sz="5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792">
                <a:tc>
                  <a:txBody>
                    <a:bodyPr/>
                    <a:lstStyle/>
                    <a:p>
                      <a:pPr algn="ctr"/>
                      <a:r>
                        <a:rPr lang="en-GB" sz="1000" b="1" dirty="0">
                          <a:solidFill>
                            <a:schemeClr val="tx1"/>
                          </a:solidFill>
                          <a:latin typeface="Comic Sans MS" panose="030F0702030302020204" pitchFamily="66"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500" b="0" dirty="0">
                          <a:solidFill>
                            <a:schemeClr val="tx1"/>
                          </a:solidFill>
                          <a:latin typeface="Comic Sans MS" panose="030F0702030302020204" pitchFamily="66" charset="0"/>
                        </a:rPr>
                        <a:t>Supplication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500" b="0" dirty="0">
                          <a:solidFill>
                            <a:schemeClr val="tx1"/>
                          </a:solidFill>
                          <a:latin typeface="Comic Sans MS" panose="030F0702030302020204" pitchFamily="66" charset="0"/>
                        </a:rPr>
                        <a:t>Asking for God’s help either for oneself or others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500" b="0" dirty="0">
                          <a:solidFill>
                            <a:schemeClr val="tx1"/>
                          </a:solidFill>
                          <a:latin typeface="Comic Sans MS" panose="030F0702030302020204" pitchFamily="66" charset="0"/>
                        </a:rPr>
                        <a:t>Help a person feel they are doing something</a:t>
                      </a:r>
                      <a:r>
                        <a:rPr lang="en-GB" sz="500" b="0" baseline="0" dirty="0">
                          <a:solidFill>
                            <a:schemeClr val="tx1"/>
                          </a:solidFill>
                          <a:latin typeface="Comic Sans MS" panose="030F0702030302020204" pitchFamily="66" charset="0"/>
                        </a:rPr>
                        <a:t> for those who suffer but can also inspire them to do something practically to help</a:t>
                      </a:r>
                      <a:endParaRPr lang="en-GB" sz="5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25693979"/>
              </p:ext>
            </p:extLst>
          </p:nvPr>
        </p:nvGraphicFramePr>
        <p:xfrm>
          <a:off x="2453762" y="5638091"/>
          <a:ext cx="2835938" cy="979906"/>
        </p:xfrm>
        <a:graphic>
          <a:graphicData uri="http://schemas.openxmlformats.org/drawingml/2006/table">
            <a:tbl>
              <a:tblPr firstRow="1" bandRow="1">
                <a:tableStyleId>{5C22544A-7EE6-4342-B048-85BDC9FD1C3A}</a:tableStyleId>
              </a:tblPr>
              <a:tblGrid>
                <a:gridCol w="1417969">
                  <a:extLst>
                    <a:ext uri="{9D8B030D-6E8A-4147-A177-3AD203B41FA5}">
                      <a16:colId xmlns:a16="http://schemas.microsoft.com/office/drawing/2014/main" val="20000"/>
                    </a:ext>
                  </a:extLst>
                </a:gridCol>
                <a:gridCol w="1417969">
                  <a:extLst>
                    <a:ext uri="{9D8B030D-6E8A-4147-A177-3AD203B41FA5}">
                      <a16:colId xmlns:a16="http://schemas.microsoft.com/office/drawing/2014/main" val="20001"/>
                    </a:ext>
                  </a:extLst>
                </a:gridCol>
              </a:tblGrid>
              <a:tr h="202666">
                <a:tc>
                  <a:txBody>
                    <a:bodyPr/>
                    <a:lstStyle/>
                    <a:p>
                      <a:pPr algn="ctr"/>
                      <a:r>
                        <a:rPr lang="en-GB" sz="600" dirty="0">
                          <a:solidFill>
                            <a:schemeClr val="tx1"/>
                          </a:solidFill>
                          <a:latin typeface="Comic Sans MS" panose="030F0702030302020204" pitchFamily="66" charset="0"/>
                        </a:rPr>
                        <a:t>Set prayer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600" dirty="0">
                          <a:solidFill>
                            <a:schemeClr val="tx1"/>
                          </a:solidFill>
                          <a:latin typeface="Comic Sans MS" panose="030F0702030302020204" pitchFamily="66" charset="0"/>
                        </a:rPr>
                        <a:t>Informal prayers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410963">
                <a:tc>
                  <a:txBody>
                    <a:bodyPr/>
                    <a:lstStyle/>
                    <a:p>
                      <a:pPr algn="ctr"/>
                      <a:r>
                        <a:rPr lang="en-GB" sz="500" dirty="0">
                          <a:solidFill>
                            <a:schemeClr val="tx1"/>
                          </a:solidFill>
                          <a:latin typeface="Comic Sans MS" panose="030F0702030302020204" pitchFamily="66" charset="0"/>
                        </a:rPr>
                        <a:t>Liturgical worship is full of prayers expressing all four types.</a:t>
                      </a:r>
                      <a:r>
                        <a:rPr lang="en-GB" sz="500" baseline="0" dirty="0">
                          <a:solidFill>
                            <a:schemeClr val="tx1"/>
                          </a:solidFill>
                          <a:latin typeface="Comic Sans MS" panose="030F0702030302020204" pitchFamily="66" charset="0"/>
                        </a:rPr>
                        <a:t> Many Christians come to know these prayers off by heart and use them as their own private prayers which will be at set times e.g. when waking up or before bed. </a:t>
                      </a:r>
                      <a:endParaRPr lang="en-GB" sz="5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500" dirty="0">
                          <a:solidFill>
                            <a:schemeClr val="tx1"/>
                          </a:solidFill>
                          <a:latin typeface="Comic Sans MS" panose="030F0702030302020204" pitchFamily="66" charset="0"/>
                        </a:rPr>
                        <a:t>Most</a:t>
                      </a:r>
                      <a:r>
                        <a:rPr lang="en-GB" sz="500" baseline="0" dirty="0">
                          <a:solidFill>
                            <a:schemeClr val="tx1"/>
                          </a:solidFill>
                          <a:latin typeface="Comic Sans MS" panose="030F0702030302020204" pitchFamily="66" charset="0"/>
                        </a:rPr>
                        <a:t> Christians also use informal prayers as part of their devotion. They will express their innermost thoughts to God, using their own words and language. This allows them to build a personal relationship with God. Christians may use informal prayers at set times or when they become aware of someone’s suffering</a:t>
                      </a:r>
                      <a:endParaRPr lang="en-GB" sz="50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
        <p:nvSpPr>
          <p:cNvPr id="16" name="TextBox 15"/>
          <p:cNvSpPr txBox="1"/>
          <p:nvPr/>
        </p:nvSpPr>
        <p:spPr>
          <a:xfrm>
            <a:off x="5393803" y="5573312"/>
            <a:ext cx="1877026" cy="400110"/>
          </a:xfrm>
          <a:prstGeom prst="rect">
            <a:avLst/>
          </a:prstGeom>
          <a:noFill/>
        </p:spPr>
        <p:txBody>
          <a:bodyPr wrap="square" rtlCol="0">
            <a:spAutoFit/>
          </a:bodyPr>
          <a:lstStyle/>
          <a:p>
            <a:r>
              <a:rPr lang="en-GB" sz="500" dirty="0">
                <a:latin typeface="Comic Sans MS" panose="030F0702030302020204" pitchFamily="66" charset="0"/>
              </a:rPr>
              <a:t>This prayer expresses:</a:t>
            </a:r>
          </a:p>
          <a:p>
            <a:r>
              <a:rPr lang="en-GB" sz="500" dirty="0">
                <a:latin typeface="Comic Sans MS" panose="030F0702030302020204" pitchFamily="66" charset="0"/>
              </a:rPr>
              <a:t>- Adoration – ‘hallowed be thy name’</a:t>
            </a:r>
          </a:p>
          <a:p>
            <a:r>
              <a:rPr lang="en-GB" sz="500" dirty="0">
                <a:latin typeface="Comic Sans MS" panose="030F0702030302020204" pitchFamily="66" charset="0"/>
              </a:rPr>
              <a:t>- Confession – ‘Forgive us our debts’</a:t>
            </a:r>
          </a:p>
          <a:p>
            <a:r>
              <a:rPr lang="en-GB" sz="500" dirty="0">
                <a:latin typeface="Comic Sans MS" panose="030F0702030302020204" pitchFamily="66" charset="0"/>
              </a:rPr>
              <a:t>- Supplication – ‘deliver us from the evil one’</a:t>
            </a:r>
          </a:p>
        </p:txBody>
      </p:sp>
      <p:sp>
        <p:nvSpPr>
          <p:cNvPr id="17" name="AutoShape 5" descr="Image result for prayer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821" y="5967192"/>
            <a:ext cx="1653371" cy="57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2372629" y="3004485"/>
            <a:ext cx="5139522" cy="37667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616141" y="3004485"/>
            <a:ext cx="4575858" cy="1815882"/>
          </a:xfrm>
          <a:prstGeom prst="rect">
            <a:avLst/>
          </a:prstGeom>
          <a:noFill/>
        </p:spPr>
        <p:txBody>
          <a:bodyPr wrap="square" rtlCol="0">
            <a:spAutoFit/>
          </a:bodyPr>
          <a:lstStyle/>
          <a:p>
            <a:r>
              <a:rPr lang="en-GB" sz="1000" b="1" u="sng" dirty="0">
                <a:latin typeface="Comic Sans MS" panose="030F0702030302020204" pitchFamily="66" charset="0"/>
              </a:rPr>
              <a:t>4. Pilgrimage</a:t>
            </a:r>
          </a:p>
          <a:p>
            <a:endParaRPr lang="en-GB" sz="500" dirty="0">
              <a:latin typeface="Comic Sans MS" panose="030F0702030302020204" pitchFamily="66" charset="0"/>
            </a:endParaRPr>
          </a:p>
          <a:p>
            <a:r>
              <a:rPr lang="en-GB" sz="500" dirty="0">
                <a:latin typeface="Comic Sans MS" panose="030F0702030302020204" pitchFamily="66" charset="0"/>
              </a:rPr>
              <a:t>Pilgrimage is a journey to a location of importance in religion. </a:t>
            </a:r>
          </a:p>
          <a:p>
            <a:r>
              <a:rPr lang="en-GB" sz="500" dirty="0">
                <a:latin typeface="Comic Sans MS" panose="030F0702030302020204" pitchFamily="66" charset="0"/>
              </a:rPr>
              <a:t>Christians go on pilgrimage because:</a:t>
            </a:r>
          </a:p>
          <a:p>
            <a:r>
              <a:rPr lang="en-GB" sz="500" dirty="0">
                <a:latin typeface="Comic Sans MS" panose="030F0702030302020204" pitchFamily="66" charset="0"/>
              </a:rPr>
              <a:t>- Some Christians feel that life is a search for God and this helps them in that search</a:t>
            </a:r>
          </a:p>
          <a:p>
            <a:r>
              <a:rPr lang="en-GB" sz="500" dirty="0">
                <a:latin typeface="Comic Sans MS" panose="030F0702030302020204" pitchFamily="66" charset="0"/>
              </a:rPr>
              <a:t>- Many feel they become closer to God</a:t>
            </a:r>
          </a:p>
          <a:p>
            <a:r>
              <a:rPr lang="en-GB" sz="500" dirty="0">
                <a:latin typeface="Comic Sans MS" panose="030F0702030302020204" pitchFamily="66" charset="0"/>
              </a:rPr>
              <a:t>- Pilgrimage takes time, planning and efforts and can make one consider their priorities in life</a:t>
            </a:r>
          </a:p>
          <a:p>
            <a:r>
              <a:rPr lang="en-GB" sz="500" dirty="0">
                <a:latin typeface="Comic Sans MS" panose="030F0702030302020204" pitchFamily="66" charset="0"/>
              </a:rPr>
              <a:t>- Adds discipline to a Christians spiritual life</a:t>
            </a:r>
          </a:p>
          <a:p>
            <a:r>
              <a:rPr lang="en-GB" sz="500" dirty="0">
                <a:latin typeface="Comic Sans MS" panose="030F0702030302020204" pitchFamily="66" charset="0"/>
              </a:rPr>
              <a:t>- Jesus went on pilgrimage to Jerusalem every year ‘ ‘Every year Jesus’ parents went to Jerusalem for the Festival of the Passover. When he was twelve years old, they went up to the festival, according to the custom’ (Luke 2:41-42)</a:t>
            </a:r>
          </a:p>
          <a:p>
            <a:r>
              <a:rPr lang="en-GB" sz="500" dirty="0">
                <a:latin typeface="Comic Sans MS" panose="030F0702030302020204" pitchFamily="66" charset="0"/>
              </a:rPr>
              <a:t>- Pilgrims go to places like Lourdes in the hope of being cured from an illness, and many claim it gives them inner strength to cope</a:t>
            </a:r>
          </a:p>
          <a:p>
            <a:r>
              <a:rPr lang="en-GB" sz="500" dirty="0">
                <a:latin typeface="Comic Sans MS" panose="030F0702030302020204" pitchFamily="66" charset="0"/>
              </a:rPr>
              <a:t>- Places of pilgrimage have special connections with great figures  in Christian faith</a:t>
            </a:r>
          </a:p>
          <a:p>
            <a:endParaRPr lang="en-GB" sz="600" b="1" dirty="0">
              <a:latin typeface="Comic Sans MS" panose="030F0702030302020204" pitchFamily="66" charset="0"/>
            </a:endParaRPr>
          </a:p>
          <a:p>
            <a:r>
              <a:rPr lang="en-GB" sz="600" b="1" u="sng" dirty="0">
                <a:latin typeface="Comic Sans MS" panose="030F0702030302020204" pitchFamily="66" charset="0"/>
              </a:rPr>
              <a:t>Jerusalem</a:t>
            </a:r>
          </a:p>
          <a:p>
            <a:endParaRPr lang="en-GB" sz="500" dirty="0">
              <a:latin typeface="Comic Sans MS" panose="030F0702030302020204" pitchFamily="66" charset="0"/>
            </a:endParaRPr>
          </a:p>
          <a:p>
            <a:r>
              <a:rPr lang="en-GB" sz="500" dirty="0">
                <a:latin typeface="Comic Sans MS" panose="030F0702030302020204" pitchFamily="66" charset="0"/>
              </a:rPr>
              <a:t>A major site in Israel where the crucial events in the last week of Jesus’ life took place. Pilgrims visit the following places:</a:t>
            </a:r>
          </a:p>
          <a:p>
            <a:r>
              <a:rPr lang="en-GB" sz="500" dirty="0">
                <a:latin typeface="Comic Sans MS" panose="030F0702030302020204" pitchFamily="66" charset="0"/>
              </a:rPr>
              <a:t>- The Cenacle- thought to be the room where the Last Supper took place</a:t>
            </a:r>
          </a:p>
          <a:p>
            <a:r>
              <a:rPr lang="en-GB" sz="500" dirty="0">
                <a:latin typeface="Comic Sans MS" panose="030F0702030302020204" pitchFamily="66" charset="0"/>
              </a:rPr>
              <a:t>- The Church of All nations – location where Jesus was arrested</a:t>
            </a:r>
          </a:p>
          <a:p>
            <a:r>
              <a:rPr lang="en-GB" sz="500" dirty="0">
                <a:latin typeface="Comic Sans MS" panose="030F0702030302020204" pitchFamily="66" charset="0"/>
              </a:rPr>
              <a:t>- The Via Dolorosa – route Jesus took with the cross</a:t>
            </a:r>
          </a:p>
          <a:p>
            <a:r>
              <a:rPr lang="en-GB" sz="500" dirty="0">
                <a:latin typeface="Comic Sans MS" panose="030F0702030302020204" pitchFamily="66" charset="0"/>
              </a:rPr>
              <a:t>-  The Church of the Holy Sepulchre – the place where Jesus was crucified</a:t>
            </a:r>
          </a:p>
          <a:p>
            <a:r>
              <a:rPr lang="en-GB" sz="500" dirty="0">
                <a:latin typeface="Comic Sans MS" panose="030F0702030302020204" pitchFamily="66" charset="0"/>
              </a:rPr>
              <a:t>- The Garden Tomb – Protestants often visit as thought to be the actual site of the crufixion. </a:t>
            </a:r>
          </a:p>
        </p:txBody>
      </p:sp>
      <p:sp>
        <p:nvSpPr>
          <p:cNvPr id="20" name="TextBox 19"/>
          <p:cNvSpPr txBox="1"/>
          <p:nvPr/>
        </p:nvSpPr>
        <p:spPr>
          <a:xfrm>
            <a:off x="7616141" y="4820367"/>
            <a:ext cx="4456254" cy="492443"/>
          </a:xfrm>
          <a:prstGeom prst="rect">
            <a:avLst/>
          </a:prstGeom>
          <a:noFill/>
        </p:spPr>
        <p:txBody>
          <a:bodyPr wrap="square" rtlCol="0">
            <a:spAutoFit/>
          </a:bodyPr>
          <a:lstStyle/>
          <a:p>
            <a:r>
              <a:rPr lang="en-GB" sz="600" b="1" dirty="0">
                <a:latin typeface="Comic Sans MS" panose="030F0702030302020204" pitchFamily="66" charset="0"/>
              </a:rPr>
              <a:t>Opposition to pilgrimage</a:t>
            </a:r>
          </a:p>
          <a:p>
            <a:endParaRPr lang="en-GB" sz="500" dirty="0">
              <a:latin typeface="Comic Sans MS" panose="030F0702030302020204" pitchFamily="66" charset="0"/>
            </a:endParaRPr>
          </a:p>
          <a:p>
            <a:r>
              <a:rPr lang="en-GB" sz="500" dirty="0">
                <a:latin typeface="Comic Sans MS" panose="030F0702030302020204" pitchFamily="66" charset="0"/>
              </a:rPr>
              <a:t>Some Protestants oppose pilgrimage as they thought that they broke the commandment not worship idols. </a:t>
            </a:r>
          </a:p>
          <a:p>
            <a:r>
              <a:rPr lang="en-GB" sz="500" dirty="0">
                <a:latin typeface="Comic Sans MS" panose="030F0702030302020204" pitchFamily="66" charset="0"/>
              </a:rPr>
              <a:t>Most Protestants tend to feel that ‘holy places’ are not needed as believers can encounter God everywhere. </a:t>
            </a:r>
          </a:p>
          <a:p>
            <a:r>
              <a:rPr lang="en-GB" sz="500" dirty="0">
                <a:latin typeface="Comic Sans MS" panose="030F0702030302020204" pitchFamily="66" charset="0"/>
              </a:rPr>
              <a:t>They also oppose the worship of saints as they believe only God should be worshipped</a:t>
            </a:r>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7458" y="5565686"/>
            <a:ext cx="1714617" cy="961467"/>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1604" y="5489580"/>
            <a:ext cx="1561135" cy="117085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20"/>
          <p:cNvSpPr txBox="1"/>
          <p:nvPr/>
        </p:nvSpPr>
        <p:spPr>
          <a:xfrm>
            <a:off x="10903351" y="4563280"/>
            <a:ext cx="1169043" cy="784830"/>
          </a:xfrm>
          <a:prstGeom prst="rect">
            <a:avLst/>
          </a:prstGeom>
          <a:solidFill>
            <a:srgbClr val="FFFF00"/>
          </a:solidFill>
          <a:ln>
            <a:solidFill>
              <a:schemeClr val="tx1"/>
            </a:solidFill>
          </a:ln>
        </p:spPr>
        <p:txBody>
          <a:bodyPr wrap="square" rtlCol="0">
            <a:spAutoFit/>
          </a:bodyPr>
          <a:lstStyle/>
          <a:p>
            <a:r>
              <a:rPr lang="en-GB" sz="500" i="1" dirty="0">
                <a:latin typeface="Comic Sans MS" panose="030F0702030302020204" pitchFamily="66" charset="0"/>
              </a:rPr>
              <a:t>Martin Luther (Protestant) said: ‘All pilgrimages should be stopped. There is no good in them: no commandment enjoins them, no obedience attaches to them. Rather do these pilgrimages give countless occasions to commit sin and to despise God’s commandments’ </a:t>
            </a:r>
          </a:p>
        </p:txBody>
      </p:sp>
      <p:sp>
        <p:nvSpPr>
          <p:cNvPr id="22" name="Rectangle 21"/>
          <p:cNvSpPr/>
          <p:nvPr/>
        </p:nvSpPr>
        <p:spPr>
          <a:xfrm>
            <a:off x="7616141" y="3004485"/>
            <a:ext cx="4575857" cy="376670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2221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523281" cy="2939266"/>
          </a:xfrm>
          <a:prstGeom prst="rect">
            <a:avLst/>
          </a:prstGeom>
          <a:noFill/>
        </p:spPr>
        <p:txBody>
          <a:bodyPr wrap="square" rtlCol="0">
            <a:spAutoFit/>
          </a:bodyPr>
          <a:lstStyle/>
          <a:p>
            <a:r>
              <a:rPr lang="en-GB" sz="1000" b="1" u="sng" dirty="0">
                <a:latin typeface="Comic Sans MS" panose="030F0702030302020204" pitchFamily="66" charset="0"/>
              </a:rPr>
              <a:t>5. Religious celebrations</a:t>
            </a:r>
          </a:p>
          <a:p>
            <a:r>
              <a:rPr lang="en-GB" sz="500" dirty="0">
                <a:latin typeface="Comic Sans MS" panose="030F0702030302020204" pitchFamily="66" charset="0"/>
              </a:rPr>
              <a:t>Christian festivals follow the liturgical year which begins with Advent, Christmas, Epiphany, Lent, Easter and Pentecost to Trinity. </a:t>
            </a:r>
          </a:p>
          <a:p>
            <a:endParaRPr lang="en-GB" sz="500" dirty="0">
              <a:latin typeface="Comic Sans MS" panose="030F0702030302020204" pitchFamily="66" charset="0"/>
            </a:endParaRPr>
          </a:p>
          <a:p>
            <a:r>
              <a:rPr lang="en-GB" sz="800" b="1" u="sng" dirty="0">
                <a:latin typeface="Comic Sans MS" panose="030F0702030302020204" pitchFamily="66" charset="0"/>
              </a:rPr>
              <a:t>Christmas</a:t>
            </a:r>
            <a:r>
              <a:rPr lang="en-GB" sz="600" u="sng" dirty="0">
                <a:latin typeface="Comic Sans MS" panose="030F0702030302020204" pitchFamily="66" charset="0"/>
              </a:rPr>
              <a:t> </a:t>
            </a:r>
            <a:r>
              <a:rPr lang="en-GB" sz="600" b="1" dirty="0">
                <a:latin typeface="Comic Sans MS" panose="030F0702030302020204" pitchFamily="66" charset="0"/>
              </a:rPr>
              <a:t>- </a:t>
            </a:r>
            <a:r>
              <a:rPr lang="en-GB" sz="500" dirty="0">
                <a:latin typeface="Comic Sans MS" panose="030F0702030302020204" pitchFamily="66" charset="0"/>
              </a:rPr>
              <a:t>Most Christians celebrate the birth of Jesus on 25</a:t>
            </a:r>
            <a:r>
              <a:rPr lang="en-GB" sz="500" baseline="30000" dirty="0">
                <a:latin typeface="Comic Sans MS" panose="030F0702030302020204" pitchFamily="66" charset="0"/>
              </a:rPr>
              <a:t>th</a:t>
            </a:r>
            <a:r>
              <a:rPr lang="en-GB" sz="500" dirty="0">
                <a:latin typeface="Comic Sans MS" panose="030F0702030302020204" pitchFamily="66" charset="0"/>
              </a:rPr>
              <a:t> December. </a:t>
            </a:r>
          </a:p>
          <a:p>
            <a:endParaRPr lang="en-GB" sz="600" dirty="0">
              <a:latin typeface="Comic Sans MS" panose="030F0702030302020204" pitchFamily="66" charset="0"/>
            </a:endParaRPr>
          </a:p>
          <a:p>
            <a:r>
              <a:rPr lang="en-GB" sz="600" b="1" u="sng" dirty="0">
                <a:latin typeface="Comic Sans MS" panose="030F0702030302020204" pitchFamily="66" charset="0"/>
              </a:rPr>
              <a:t>Advent</a:t>
            </a:r>
          </a:p>
          <a:p>
            <a:r>
              <a:rPr lang="en-GB" sz="500" dirty="0">
                <a:latin typeface="Comic Sans MS" panose="030F0702030302020204" pitchFamily="66" charset="0"/>
              </a:rPr>
              <a:t>- Christians prepare for the coming of Jesus. </a:t>
            </a:r>
          </a:p>
          <a:p>
            <a:r>
              <a:rPr lang="en-GB" sz="500" dirty="0">
                <a:latin typeface="Comic Sans MS" panose="030F0702030302020204" pitchFamily="66" charset="0"/>
              </a:rPr>
              <a:t>- Advent begins on the fourth Sunday before Christmas. During these four weeks, Christians remember the prophesies about Jesus’ coming,  read Bible passages about the second coming of Jesus and the final Judgement. </a:t>
            </a:r>
          </a:p>
          <a:p>
            <a:r>
              <a:rPr lang="en-GB" sz="500" dirty="0">
                <a:latin typeface="Comic Sans MS" panose="030F0702030302020204" pitchFamily="66" charset="0"/>
              </a:rPr>
              <a:t>- They usually light a candle on an advent wreath on each Sunday. </a:t>
            </a:r>
          </a:p>
          <a:p>
            <a:r>
              <a:rPr lang="en-GB" sz="500" dirty="0">
                <a:latin typeface="Comic Sans MS" panose="030F0702030302020204" pitchFamily="66" charset="0"/>
              </a:rPr>
              <a:t>- Catholic are expected to free themselves from sin by receiving the sacrament of reconciliation. Christians hold carol services on Christmas Eve. </a:t>
            </a:r>
          </a:p>
          <a:p>
            <a:endParaRPr lang="en-GB" sz="600" dirty="0">
              <a:latin typeface="Comic Sans MS" panose="030F0702030302020204" pitchFamily="66" charset="0"/>
            </a:endParaRPr>
          </a:p>
          <a:p>
            <a:r>
              <a:rPr lang="en-GB" sz="600" b="1" u="sng" dirty="0">
                <a:latin typeface="Comic Sans MS" panose="030F0702030302020204" pitchFamily="66" charset="0"/>
              </a:rPr>
              <a:t>Christmas celebrations (Christmas lasts 12 days – ends on 5</a:t>
            </a:r>
            <a:r>
              <a:rPr lang="en-GB" sz="600" b="1" u="sng" baseline="30000" dirty="0">
                <a:latin typeface="Comic Sans MS" panose="030F0702030302020204" pitchFamily="66" charset="0"/>
              </a:rPr>
              <a:t>th</a:t>
            </a:r>
            <a:r>
              <a:rPr lang="en-GB" sz="600" b="1" u="sng" dirty="0">
                <a:latin typeface="Comic Sans MS" panose="030F0702030302020204" pitchFamily="66" charset="0"/>
              </a:rPr>
              <a:t> January)</a:t>
            </a:r>
          </a:p>
          <a:p>
            <a:r>
              <a:rPr lang="en-GB" sz="500" dirty="0">
                <a:latin typeface="Comic Sans MS" panose="030F0702030302020204" pitchFamily="66" charset="0"/>
              </a:rPr>
              <a:t>- Special services on Christmas Eve where a crib is often set up and blessed</a:t>
            </a:r>
          </a:p>
          <a:p>
            <a:r>
              <a:rPr lang="en-GB" sz="500" dirty="0">
                <a:latin typeface="Comic Sans MS" panose="030F0702030302020204" pitchFamily="66" charset="0"/>
              </a:rPr>
              <a:t>- Christmas Day services to celebrate the birth of Jesus</a:t>
            </a:r>
          </a:p>
          <a:p>
            <a:r>
              <a:rPr lang="en-GB" sz="500" dirty="0">
                <a:latin typeface="Comic Sans MS" panose="030F0702030302020204" pitchFamily="66" charset="0"/>
              </a:rPr>
              <a:t>- Gifts exchanged to remember the gifts given by the wise men and acknowledge God’s gift of his son to us</a:t>
            </a:r>
          </a:p>
          <a:p>
            <a:r>
              <a:rPr lang="en-GB" sz="500" dirty="0">
                <a:latin typeface="Comic Sans MS" panose="030F0702030302020204" pitchFamily="66" charset="0"/>
              </a:rPr>
              <a:t>- Sunday after Christmas – remember the family life of Jesus</a:t>
            </a:r>
          </a:p>
          <a:p>
            <a:endParaRPr lang="en-GB" sz="600" dirty="0">
              <a:latin typeface="Comic Sans MS" panose="030F0702030302020204" pitchFamily="66" charset="0"/>
            </a:endParaRPr>
          </a:p>
          <a:p>
            <a:r>
              <a:rPr lang="en-GB" sz="600" dirty="0">
                <a:latin typeface="Comic Sans MS" panose="030F0702030302020204" pitchFamily="66" charset="0"/>
              </a:rPr>
              <a:t>Christmas is important because:</a:t>
            </a:r>
          </a:p>
          <a:p>
            <a:r>
              <a:rPr lang="en-GB" sz="500" dirty="0">
                <a:latin typeface="Comic Sans MS" panose="030F0702030302020204" pitchFamily="66" charset="0"/>
              </a:rPr>
              <a:t>- Celebration of the incarnation ; without this there would be no Christianity</a:t>
            </a:r>
          </a:p>
          <a:p>
            <a:r>
              <a:rPr lang="en-GB" sz="500" dirty="0">
                <a:latin typeface="Comic Sans MS" panose="030F0702030302020204" pitchFamily="66" charset="0"/>
              </a:rPr>
              <a:t>- The arrival of Jesus meant that Christians could be a full relationship with God and receive salvation to go to heaven after death</a:t>
            </a:r>
          </a:p>
          <a:p>
            <a:r>
              <a:rPr lang="en-GB" sz="500" dirty="0">
                <a:latin typeface="Comic Sans MS" panose="030F0702030302020204" pitchFamily="66" charset="0"/>
              </a:rPr>
              <a:t>- Christians feel united with all other Christians when they celebrate together, all Christians irrelevant of ethnicity, share a common faith</a:t>
            </a:r>
          </a:p>
          <a:p>
            <a:r>
              <a:rPr lang="en-GB" sz="500" dirty="0">
                <a:latin typeface="Comic Sans MS" panose="030F0702030302020204" pitchFamily="66" charset="0"/>
              </a:rPr>
              <a:t>- Shows the importance of family. Christians remember the humility and strength of Mary and Joseph and try to be spiritually like them. </a:t>
            </a:r>
          </a:p>
          <a:p>
            <a:endParaRPr lang="en-GB" sz="500" dirty="0">
              <a:latin typeface="Comic Sans MS" panose="030F0702030302020204" pitchFamily="66" charset="0"/>
            </a:endParaRPr>
          </a:p>
          <a:p>
            <a:endParaRPr lang="en-GB" sz="500" dirty="0">
              <a:latin typeface="Comic Sans MS" panose="030F0702030302020204" pitchFamily="66" charset="0"/>
            </a:endParaRPr>
          </a:p>
        </p:txBody>
      </p:sp>
      <p:sp>
        <p:nvSpPr>
          <p:cNvPr id="7" name="TextBox 6"/>
          <p:cNvSpPr txBox="1"/>
          <p:nvPr/>
        </p:nvSpPr>
        <p:spPr>
          <a:xfrm>
            <a:off x="2442259" y="1800578"/>
            <a:ext cx="2442258" cy="1031051"/>
          </a:xfrm>
          <a:prstGeom prst="rect">
            <a:avLst/>
          </a:prstGeom>
          <a:noFill/>
        </p:spPr>
        <p:txBody>
          <a:bodyPr wrap="square" rtlCol="0">
            <a:spAutoFit/>
          </a:bodyPr>
          <a:lstStyle/>
          <a:p>
            <a:r>
              <a:rPr lang="en-GB" sz="600" b="1" dirty="0">
                <a:latin typeface="Comic Sans MS" panose="030F0702030302020204" pitchFamily="66" charset="0"/>
              </a:rPr>
              <a:t>Holy Week is important because: </a:t>
            </a:r>
          </a:p>
          <a:p>
            <a:r>
              <a:rPr lang="en-GB" sz="500" dirty="0">
                <a:latin typeface="Comic Sans MS" panose="030F0702030302020204" pitchFamily="66" charset="0"/>
              </a:rPr>
              <a:t>- Christians have an opportunity to renew and deepen their faith in Jesus through remembering these events</a:t>
            </a:r>
          </a:p>
          <a:p>
            <a:r>
              <a:rPr lang="en-GB" sz="500" dirty="0">
                <a:latin typeface="Comic Sans MS" panose="030F0702030302020204" pitchFamily="66" charset="0"/>
              </a:rPr>
              <a:t>- It reminds them how Jesus faced worship one day followed by rejection on another</a:t>
            </a:r>
          </a:p>
          <a:p>
            <a:r>
              <a:rPr lang="en-GB" sz="500" dirty="0">
                <a:latin typeface="Comic Sans MS" panose="030F0702030302020204" pitchFamily="66" charset="0"/>
              </a:rPr>
              <a:t>- Palm Sunday reminds Christians that Jesus is the Messiah and worthy of their praise</a:t>
            </a:r>
          </a:p>
          <a:p>
            <a:r>
              <a:rPr lang="en-GB" sz="500" dirty="0">
                <a:latin typeface="Comic Sans MS" panose="030F0702030302020204" pitchFamily="66" charset="0"/>
              </a:rPr>
              <a:t>- Maundy Thursday reminds them of the importance of the Eucharist. The foot washing reminds them of the need to serve others</a:t>
            </a:r>
          </a:p>
          <a:p>
            <a:r>
              <a:rPr lang="en-GB" sz="500" dirty="0">
                <a:latin typeface="Comic Sans MS" panose="030F0702030302020204" pitchFamily="66" charset="0"/>
              </a:rPr>
              <a:t>- Reminds Christians of Jesus’ suffering and how they too can cope with suffering they may face</a:t>
            </a:r>
          </a:p>
          <a:p>
            <a:r>
              <a:rPr lang="en-GB" sz="500" dirty="0">
                <a:latin typeface="Comic Sans MS" panose="030F0702030302020204" pitchFamily="66" charset="0"/>
              </a:rPr>
              <a:t>- Reminds them of the salvation brought by Jesus</a:t>
            </a:r>
          </a:p>
        </p:txBody>
      </p:sp>
      <p:sp>
        <p:nvSpPr>
          <p:cNvPr id="8" name="Rectangle 7"/>
          <p:cNvSpPr/>
          <p:nvPr/>
        </p:nvSpPr>
        <p:spPr>
          <a:xfrm>
            <a:off x="2442257" y="-138897"/>
            <a:ext cx="6096000" cy="738664"/>
          </a:xfrm>
          <a:prstGeom prst="rect">
            <a:avLst/>
          </a:prstGeom>
        </p:spPr>
        <p:txBody>
          <a:bodyPr>
            <a:spAutoFit/>
          </a:bodyPr>
          <a:lstStyle/>
          <a:p>
            <a:r>
              <a:rPr lang="en-GB" sz="800" b="1" u="sng" dirty="0">
                <a:latin typeface="Comic Sans MS" panose="030F0702030302020204" pitchFamily="66" charset="0"/>
              </a:rPr>
              <a:t>Easter</a:t>
            </a:r>
            <a:r>
              <a:rPr lang="en-GB" dirty="0">
                <a:latin typeface="Comic Sans MS" panose="030F0702030302020204" pitchFamily="66" charset="0"/>
              </a:rPr>
              <a:t> </a:t>
            </a:r>
          </a:p>
          <a:p>
            <a:r>
              <a:rPr lang="en-GB" sz="500" dirty="0">
                <a:latin typeface="Comic Sans MS" panose="030F0702030302020204" pitchFamily="66" charset="0"/>
              </a:rPr>
              <a:t>Christians prepare for Easter during Holy Week</a:t>
            </a:r>
            <a:r>
              <a:rPr lang="en-GB" sz="800" dirty="0">
                <a:latin typeface="Comic Sans MS" panose="030F0702030302020204" pitchFamily="66" charset="0"/>
              </a:rPr>
              <a:t>:</a:t>
            </a:r>
          </a:p>
          <a:p>
            <a:endParaRPr lang="en-GB" sz="800" dirty="0">
              <a:latin typeface="Comic Sans MS" panose="030F0702030302020204" pitchFamily="66" charset="0"/>
            </a:endParaRPr>
          </a:p>
          <a:p>
            <a:endParaRPr lang="en-GB" sz="800" dirty="0">
              <a:latin typeface="Comic Sans MS" panose="030F0702030302020204" pitchFamily="66"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498996831"/>
              </p:ext>
            </p:extLst>
          </p:nvPr>
        </p:nvGraphicFramePr>
        <p:xfrm>
          <a:off x="2523281" y="352874"/>
          <a:ext cx="2273782" cy="1430651"/>
        </p:xfrm>
        <a:graphic>
          <a:graphicData uri="http://schemas.openxmlformats.org/drawingml/2006/table">
            <a:tbl>
              <a:tblPr firstRow="1" bandRow="1">
                <a:tableStyleId>{5C22544A-7EE6-4342-B048-85BDC9FD1C3A}</a:tableStyleId>
              </a:tblPr>
              <a:tblGrid>
                <a:gridCol w="506759">
                  <a:extLst>
                    <a:ext uri="{9D8B030D-6E8A-4147-A177-3AD203B41FA5}">
                      <a16:colId xmlns:a16="http://schemas.microsoft.com/office/drawing/2014/main" val="20000"/>
                    </a:ext>
                  </a:extLst>
                </a:gridCol>
                <a:gridCol w="1767023">
                  <a:extLst>
                    <a:ext uri="{9D8B030D-6E8A-4147-A177-3AD203B41FA5}">
                      <a16:colId xmlns:a16="http://schemas.microsoft.com/office/drawing/2014/main" val="20001"/>
                    </a:ext>
                  </a:extLst>
                </a:gridCol>
              </a:tblGrid>
              <a:tr h="0">
                <a:tc>
                  <a:txBody>
                    <a:bodyPr/>
                    <a:lstStyle/>
                    <a:p>
                      <a:pPr algn="ctr"/>
                      <a:r>
                        <a:rPr lang="en-GB" sz="500" b="1" baseline="0" dirty="0">
                          <a:solidFill>
                            <a:schemeClr val="tx1"/>
                          </a:solidFill>
                          <a:latin typeface="Comic Sans MS" panose="030F0702030302020204" pitchFamily="66" charset="0"/>
                        </a:rPr>
                        <a:t>Palm Sunday  </a:t>
                      </a:r>
                      <a:endParaRPr lang="en-GB" sz="500" b="1"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400" b="0" baseline="0" dirty="0">
                          <a:solidFill>
                            <a:schemeClr val="tx1"/>
                          </a:solidFill>
                          <a:latin typeface="Comic Sans MS" panose="030F0702030302020204" pitchFamily="66" charset="0"/>
                        </a:rPr>
                        <a:t>Remembers the way Jesus was welcomed into Jerusalem by the crowds laying down pam leaves. Christians celebrate by processing with palm leaves near the church, Bible readings of the events of Palm Sunday and distributing palm crosses to the congregation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algn="ctr"/>
                      <a:r>
                        <a:rPr lang="en-GB" sz="500" b="1" dirty="0">
                          <a:latin typeface="Comic Sans MS" panose="030F0702030302020204" pitchFamily="66" charset="0"/>
                        </a:rPr>
                        <a:t>Maundy 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400" baseline="0" dirty="0">
                          <a:latin typeface="Comic Sans MS" panose="030F0702030302020204" pitchFamily="66" charset="0"/>
                        </a:rPr>
                        <a:t>Remembers the Last Supper of Jesus and his disciples. Christians celebrate with a special Eucharist where the priest washes the feet of the congregation as Jesus washed the disciples feet. They have readings from the last Supper. In Catholic and Church of England, the altar is stripped and all crosses are covered as Good Friday and Holy Saturday are days of mourning.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70840">
                <a:tc>
                  <a:txBody>
                    <a:bodyPr/>
                    <a:lstStyle/>
                    <a:p>
                      <a:pPr algn="ctr"/>
                      <a:r>
                        <a:rPr lang="en-GB" sz="500" b="1" dirty="0">
                          <a:latin typeface="Comic Sans MS" panose="030F0702030302020204" pitchFamily="66" charset="0"/>
                        </a:rPr>
                        <a:t>Good</a:t>
                      </a:r>
                      <a:r>
                        <a:rPr lang="en-GB" sz="500" b="1" baseline="0" dirty="0">
                          <a:latin typeface="Comic Sans MS" panose="030F0702030302020204" pitchFamily="66" charset="0"/>
                        </a:rPr>
                        <a:t> Friday</a:t>
                      </a:r>
                      <a:endParaRPr lang="en-GB" sz="5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GB" sz="400" baseline="0" dirty="0">
                          <a:latin typeface="Comic Sans MS" panose="030F0702030302020204" pitchFamily="66" charset="0"/>
                        </a:rPr>
                        <a:t>Remembers the death of Jesus. Many Christians have a walk of witness carrying a cross. They then have a 3 hour service to mark the time Jesus was on the cross. Catholic churches have prayers at the stations of the cross</a:t>
                      </a:r>
                      <a:endParaRPr lang="en-GB" sz="400" b="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267331">
                <a:tc>
                  <a:txBody>
                    <a:bodyPr/>
                    <a:lstStyle/>
                    <a:p>
                      <a:pPr algn="ctr"/>
                      <a:r>
                        <a:rPr lang="en-GB" sz="500" b="1" dirty="0">
                          <a:latin typeface="Comic Sans MS" panose="030F0702030302020204" pitchFamily="66" charset="0"/>
                        </a:rPr>
                        <a:t>Holy Saturday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GB" sz="400" baseline="0" dirty="0">
                          <a:latin typeface="Comic Sans MS" panose="030F0702030302020204" pitchFamily="66" charset="0"/>
                        </a:rPr>
                        <a:t>A day of reflection and prayer. No services are held</a:t>
                      </a:r>
                      <a:endParaRPr lang="en-GB" sz="400" b="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4884517" y="14991"/>
            <a:ext cx="1354237" cy="215444"/>
          </a:xfrm>
          <a:prstGeom prst="rect">
            <a:avLst/>
          </a:prstGeom>
          <a:noFill/>
        </p:spPr>
        <p:txBody>
          <a:bodyPr wrap="square" rtlCol="0">
            <a:spAutoFit/>
          </a:bodyPr>
          <a:lstStyle/>
          <a:p>
            <a:r>
              <a:rPr lang="en-GB" sz="800" b="1" u="sng" dirty="0">
                <a:latin typeface="Comic Sans MS" panose="030F0702030302020204" pitchFamily="66" charset="0"/>
              </a:rPr>
              <a:t>Easter Day</a:t>
            </a:r>
          </a:p>
        </p:txBody>
      </p:sp>
      <p:sp>
        <p:nvSpPr>
          <p:cNvPr id="11" name="TextBox 10"/>
          <p:cNvSpPr txBox="1"/>
          <p:nvPr/>
        </p:nvSpPr>
        <p:spPr>
          <a:xfrm>
            <a:off x="4884517" y="207286"/>
            <a:ext cx="1770926" cy="2708434"/>
          </a:xfrm>
          <a:prstGeom prst="rect">
            <a:avLst/>
          </a:prstGeom>
          <a:noFill/>
        </p:spPr>
        <p:txBody>
          <a:bodyPr wrap="square" rtlCol="0">
            <a:spAutoFit/>
          </a:bodyPr>
          <a:lstStyle/>
          <a:p>
            <a:r>
              <a:rPr lang="en-GB" sz="500" dirty="0">
                <a:latin typeface="Comic Sans MS" panose="030F0702030302020204" pitchFamily="66" charset="0"/>
              </a:rPr>
              <a:t>Easter Day is the festival of joy as Christians celebrate the resurrection. Some Christians celebrate with the Easter Vigil which has:</a:t>
            </a:r>
          </a:p>
          <a:p>
            <a:r>
              <a:rPr lang="en-GB" sz="500" dirty="0">
                <a:latin typeface="Comic Sans MS" panose="030F0702030302020204" pitchFamily="66" charset="0"/>
              </a:rPr>
              <a:t>- A ceremony of light to remember the darkness of the tomb and the light of the resurrection</a:t>
            </a:r>
          </a:p>
          <a:p>
            <a:r>
              <a:rPr lang="en-GB" sz="500" dirty="0">
                <a:latin typeface="Comic Sans MS" panose="030F0702030302020204" pitchFamily="66" charset="0"/>
              </a:rPr>
              <a:t>- Bible readings to remember the resurrection brought back the goodness of the world</a:t>
            </a:r>
          </a:p>
          <a:p>
            <a:r>
              <a:rPr lang="en-GB" sz="500" dirty="0">
                <a:latin typeface="Comic Sans MS" panose="030F0702030302020204" pitchFamily="66" charset="0"/>
              </a:rPr>
              <a:t>- A renewal of baptismal vows to remember rebirth</a:t>
            </a:r>
          </a:p>
          <a:p>
            <a:r>
              <a:rPr lang="en-GB" sz="500" dirty="0">
                <a:latin typeface="Comic Sans MS" panose="030F0702030302020204" pitchFamily="66" charset="0"/>
              </a:rPr>
              <a:t>- The Eucharist to remember that salvation comes through the sacraments</a:t>
            </a:r>
          </a:p>
          <a:p>
            <a:endParaRPr lang="en-GB" sz="500" dirty="0">
              <a:latin typeface="Comic Sans MS" panose="030F0702030302020204" pitchFamily="66" charset="0"/>
            </a:endParaRPr>
          </a:p>
          <a:p>
            <a:r>
              <a:rPr lang="en-GB" sz="500" dirty="0">
                <a:latin typeface="Comic Sans MS" panose="030F0702030302020204" pitchFamily="66" charset="0"/>
              </a:rPr>
              <a:t>All Christians have a joyful service to celebrate the hope for eternal life which this brings to individuals. The tradition of Easter eggs comes from the fact that an egg represents new life. </a:t>
            </a:r>
          </a:p>
          <a:p>
            <a:endParaRPr lang="en-GB" sz="500" dirty="0">
              <a:latin typeface="Comic Sans MS" panose="030F0702030302020204" pitchFamily="66" charset="0"/>
            </a:endParaRPr>
          </a:p>
          <a:p>
            <a:r>
              <a:rPr lang="en-GB" sz="500" dirty="0">
                <a:latin typeface="Comic Sans MS" panose="030F0702030302020204" pitchFamily="66" charset="0"/>
              </a:rPr>
              <a:t>Catholics have a second mass which is the only occasion where they are allowed to take communion twice in one day.</a:t>
            </a:r>
          </a:p>
          <a:p>
            <a:endParaRPr lang="en-GB" sz="500" dirty="0">
              <a:latin typeface="Comic Sans MS" panose="030F0702030302020204" pitchFamily="66" charset="0"/>
            </a:endParaRPr>
          </a:p>
          <a:p>
            <a:r>
              <a:rPr lang="en-GB" sz="500" dirty="0">
                <a:latin typeface="Comic Sans MS" panose="030F0702030302020204" pitchFamily="66" charset="0"/>
              </a:rPr>
              <a:t>Easter Day is important because:</a:t>
            </a:r>
          </a:p>
          <a:p>
            <a:r>
              <a:rPr lang="en-GB" sz="500" dirty="0">
                <a:latin typeface="Comic Sans MS" panose="030F0702030302020204" pitchFamily="66" charset="0"/>
              </a:rPr>
              <a:t>- It celebrates the resurrection of Christ which proves the identity of Christ as stated in the Nicene Creed</a:t>
            </a:r>
          </a:p>
          <a:p>
            <a:r>
              <a:rPr lang="en-GB" sz="500" dirty="0">
                <a:latin typeface="Comic Sans MS" panose="030F0702030302020204" pitchFamily="66" charset="0"/>
              </a:rPr>
              <a:t>- It is the final part of Jesus’ work on earth and now people can be restored with God after death</a:t>
            </a:r>
          </a:p>
          <a:p>
            <a:r>
              <a:rPr lang="en-GB" sz="500" dirty="0">
                <a:latin typeface="Comic Sans MS" panose="030F0702030302020204" pitchFamily="66" charset="0"/>
              </a:rPr>
              <a:t>- It proves that death is not the end</a:t>
            </a:r>
          </a:p>
          <a:p>
            <a:r>
              <a:rPr lang="en-GB" sz="500" dirty="0">
                <a:latin typeface="Comic Sans MS" panose="030F0702030302020204" pitchFamily="66" charset="0"/>
              </a:rPr>
              <a:t>- Gives assurance that Jesus is not dead and can continue to help guide Christians</a:t>
            </a:r>
          </a:p>
          <a:p>
            <a:r>
              <a:rPr lang="en-GB" sz="500" dirty="0">
                <a:latin typeface="Comic Sans MS" panose="030F0702030302020204" pitchFamily="66" charset="0"/>
              </a:rPr>
              <a:t>- Celebrates Jesus’ victory over death and evil</a:t>
            </a:r>
          </a:p>
          <a:p>
            <a:r>
              <a:rPr lang="en-GB" sz="500" dirty="0">
                <a:latin typeface="Comic Sans MS" panose="030F0702030302020204" pitchFamily="66" charset="0"/>
              </a:rPr>
              <a:t>- Proves that the predictions that Jesus made about his death and resurrection were true and so Christians can assume his other teachings are true too.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5238" y="760187"/>
            <a:ext cx="248886" cy="21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Image result for easte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797" y="1676806"/>
            <a:ext cx="204428" cy="1237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9787" y="0"/>
            <a:ext cx="203352" cy="30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0" y="0"/>
            <a:ext cx="6655443" cy="291572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 y="3020992"/>
            <a:ext cx="3148313" cy="2708434"/>
          </a:xfrm>
          <a:prstGeom prst="rect">
            <a:avLst/>
          </a:prstGeom>
          <a:noFill/>
        </p:spPr>
        <p:txBody>
          <a:bodyPr wrap="square" rtlCol="0">
            <a:spAutoFit/>
          </a:bodyPr>
          <a:lstStyle/>
          <a:p>
            <a:r>
              <a:rPr lang="en-GB" sz="1000" b="1" u="sng" dirty="0">
                <a:latin typeface="Comic Sans MS" panose="030F0702030302020204" pitchFamily="66" charset="0"/>
              </a:rPr>
              <a:t>6. The future of the Church</a:t>
            </a:r>
          </a:p>
          <a:p>
            <a:endParaRPr lang="en-GB" sz="500" dirty="0">
              <a:latin typeface="Comic Sans MS" panose="030F0702030302020204" pitchFamily="66" charset="0"/>
            </a:endParaRPr>
          </a:p>
          <a:p>
            <a:r>
              <a:rPr lang="en-GB" sz="600" b="1" u="sng" dirty="0">
                <a:latin typeface="Comic Sans MS" panose="030F0702030302020204" pitchFamily="66" charset="0"/>
              </a:rPr>
              <a:t>Missionary and evangelical work</a:t>
            </a:r>
          </a:p>
          <a:p>
            <a:r>
              <a:rPr lang="en-GB" sz="500" dirty="0">
                <a:latin typeface="Comic Sans MS" panose="030F0702030302020204" pitchFamily="66" charset="0"/>
              </a:rPr>
              <a:t>A missionary is a person sent by a Church into an area to bring people into the Christian Church. </a:t>
            </a:r>
          </a:p>
          <a:p>
            <a:r>
              <a:rPr lang="en-GB" sz="500" dirty="0">
                <a:latin typeface="Comic Sans MS" panose="030F0702030302020204" pitchFamily="66" charset="0"/>
              </a:rPr>
              <a:t>Evangelical work is proclaiming the message of Christianity with the aim of converting people to Christianity. </a:t>
            </a:r>
          </a:p>
          <a:p>
            <a:endParaRPr lang="en-GB" sz="500" dirty="0">
              <a:latin typeface="Comic Sans MS" panose="030F0702030302020204" pitchFamily="66" charset="0"/>
            </a:endParaRPr>
          </a:p>
          <a:p>
            <a:r>
              <a:rPr lang="en-GB" sz="500" dirty="0">
                <a:latin typeface="Comic Sans MS" panose="030F0702030302020204" pitchFamily="66" charset="0"/>
              </a:rPr>
              <a:t>Jesus commanded: </a:t>
            </a:r>
          </a:p>
          <a:p>
            <a:r>
              <a:rPr lang="en-GB" sz="500" i="1" dirty="0">
                <a:latin typeface="Comic Sans MS" panose="030F0702030302020204" pitchFamily="66" charset="0"/>
              </a:rPr>
              <a:t>‘ He said to them, ‘Go into all the world and preach the gospel to all creation. Whoever believes and is baptised will be saved, but whoever does not believe will be condemned.’ (Mark 16:15-16)</a:t>
            </a:r>
          </a:p>
          <a:p>
            <a:endParaRPr lang="en-GB" sz="500" dirty="0">
              <a:latin typeface="Comic Sans MS" panose="030F0702030302020204" pitchFamily="66" charset="0"/>
            </a:endParaRPr>
          </a:p>
          <a:p>
            <a:r>
              <a:rPr lang="en-GB" sz="500" dirty="0">
                <a:latin typeface="Comic Sans MS" panose="030F0702030302020204" pitchFamily="66" charset="0"/>
              </a:rPr>
              <a:t>The disciples of Jesus began their work immediately, The Acts of the Apostles in the New Testament records conversions in Palestine, Ethiopia, Africa, Syria, Turkey and Greece. Tradition says that St Thomas converted Christians in Egypt, Iraq, Iran, North Africa and the European parts of the Roman Empire. When Europeans began to colonise America and Africa, missionaries went too and spread the Christian faith. </a:t>
            </a:r>
          </a:p>
          <a:p>
            <a:endParaRPr lang="en-GB" sz="600" b="1" dirty="0">
              <a:latin typeface="Comic Sans MS" panose="030F0702030302020204" pitchFamily="66" charset="0"/>
            </a:endParaRPr>
          </a:p>
          <a:p>
            <a:r>
              <a:rPr lang="en-GB" sz="600" b="1" u="sng" dirty="0">
                <a:latin typeface="Comic Sans MS" panose="030F0702030302020204" pitchFamily="66" charset="0"/>
              </a:rPr>
              <a:t>National missionary and evangelical work</a:t>
            </a:r>
          </a:p>
          <a:p>
            <a:r>
              <a:rPr lang="en-GB" sz="500" dirty="0">
                <a:latin typeface="Comic Sans MS" panose="030F0702030302020204" pitchFamily="66" charset="0"/>
              </a:rPr>
              <a:t>- Alpha course – aims to introduce non-churchgoers to the Christian life through lectures and classes</a:t>
            </a:r>
          </a:p>
          <a:p>
            <a:r>
              <a:rPr lang="en-GB" sz="500" dirty="0">
                <a:latin typeface="Comic Sans MS" panose="030F0702030302020204" pitchFamily="66" charset="0"/>
              </a:rPr>
              <a:t>- Hope – an organisation that provides resources and ideas for evangelism in the local communities</a:t>
            </a:r>
            <a:endParaRPr lang="en-GB" sz="500" b="1" u="sng" dirty="0"/>
          </a:p>
          <a:p>
            <a:r>
              <a:rPr lang="en-GB" sz="500" dirty="0">
                <a:latin typeface="Comic Sans MS" panose="030F0702030302020204" pitchFamily="66" charset="0"/>
              </a:rPr>
              <a:t>- Youth for Christ (YFC) – provides resources for churches and schools and runs residential trips to bring the Christian message to young people outside of church. </a:t>
            </a:r>
          </a:p>
          <a:p>
            <a:endParaRPr lang="en-GB" sz="500" dirty="0">
              <a:latin typeface="Comic Sans MS" panose="030F0702030302020204" pitchFamily="66" charset="0"/>
            </a:endParaRPr>
          </a:p>
          <a:p>
            <a:r>
              <a:rPr lang="en-GB" sz="600" b="1" u="sng" dirty="0">
                <a:latin typeface="Comic Sans MS" panose="030F0702030302020204" pitchFamily="66" charset="0"/>
              </a:rPr>
              <a:t>Global missionary and evangelical work</a:t>
            </a:r>
          </a:p>
          <a:p>
            <a:r>
              <a:rPr lang="en-GB" sz="500" dirty="0">
                <a:latin typeface="Comic Sans MS" panose="030F0702030302020204" pitchFamily="66" charset="0"/>
              </a:rPr>
              <a:t>- Evangelical protestants have been trying to send missionaries to every ethnic group in the world. Latin American, African and Korean missionaries can now be found all over the world</a:t>
            </a:r>
          </a:p>
          <a:p>
            <a:r>
              <a:rPr lang="en-GB" sz="500" dirty="0">
                <a:latin typeface="Comic Sans MS" panose="030F0702030302020204" pitchFamily="66" charset="0"/>
              </a:rPr>
              <a:t>- Society of the Propagation of the Faith – Roman Catholic missionary organisation which is funded by donations to the church. They work to support religious communities (monk and nuns) and the building of chapels, churches, orphanages and schools. </a:t>
            </a:r>
          </a:p>
          <a:p>
            <a:endParaRPr lang="en-GB" sz="500" dirty="0">
              <a:latin typeface="Comic Sans MS" panose="030F0702030302020204" pitchFamily="66" charset="0"/>
            </a:endParaRPr>
          </a:p>
          <a:p>
            <a:r>
              <a:rPr lang="en-GB" sz="600" b="1" u="sng" dirty="0">
                <a:latin typeface="Comic Sans MS" panose="030F0702030302020204" pitchFamily="66" charset="0"/>
              </a:rPr>
              <a:t>Different Christian views on the importance of missionary and evangelical work</a:t>
            </a:r>
          </a:p>
        </p:txBody>
      </p:sp>
      <p:graphicFrame>
        <p:nvGraphicFramePr>
          <p:cNvPr id="14" name="Table 13"/>
          <p:cNvGraphicFramePr>
            <a:graphicFrameLocks noGrp="1"/>
          </p:cNvGraphicFramePr>
          <p:nvPr>
            <p:extLst>
              <p:ext uri="{D42A27DB-BD31-4B8C-83A1-F6EECF244321}">
                <p14:modId xmlns:p14="http://schemas.microsoft.com/office/powerpoint/2010/main" val="3075640646"/>
              </p:ext>
            </p:extLst>
          </p:nvPr>
        </p:nvGraphicFramePr>
        <p:xfrm>
          <a:off x="116871" y="5729426"/>
          <a:ext cx="2706226" cy="1082040"/>
        </p:xfrm>
        <a:graphic>
          <a:graphicData uri="http://schemas.openxmlformats.org/drawingml/2006/table">
            <a:tbl>
              <a:tblPr firstRow="1" bandRow="1">
                <a:tableStyleId>{5C22544A-7EE6-4342-B048-85BDC9FD1C3A}</a:tableStyleId>
              </a:tblPr>
              <a:tblGrid>
                <a:gridCol w="1353113">
                  <a:extLst>
                    <a:ext uri="{9D8B030D-6E8A-4147-A177-3AD203B41FA5}">
                      <a16:colId xmlns:a16="http://schemas.microsoft.com/office/drawing/2014/main" val="20000"/>
                    </a:ext>
                  </a:extLst>
                </a:gridCol>
                <a:gridCol w="1353113">
                  <a:extLst>
                    <a:ext uri="{9D8B030D-6E8A-4147-A177-3AD203B41FA5}">
                      <a16:colId xmlns:a16="http://schemas.microsoft.com/office/drawing/2014/main" val="20001"/>
                    </a:ext>
                  </a:extLst>
                </a:gridCol>
              </a:tblGrid>
              <a:tr h="585400">
                <a:tc>
                  <a:txBody>
                    <a:bodyPr/>
                    <a:lstStyle/>
                    <a:p>
                      <a:r>
                        <a:rPr lang="en-GB" sz="500" b="0" dirty="0">
                          <a:solidFill>
                            <a:schemeClr val="tx1"/>
                          </a:solidFill>
                          <a:latin typeface="Comic Sans MS" panose="030F0702030302020204" pitchFamily="66" charset="0"/>
                        </a:rPr>
                        <a:t>Missionary work is important because:</a:t>
                      </a:r>
                    </a:p>
                    <a:p>
                      <a:r>
                        <a:rPr lang="en-GB" sz="500" b="0" dirty="0">
                          <a:solidFill>
                            <a:schemeClr val="tx1"/>
                          </a:solidFill>
                          <a:latin typeface="Comic Sans MS" panose="030F0702030302020204" pitchFamily="66" charset="0"/>
                        </a:rPr>
                        <a:t>- Jesus told Christians</a:t>
                      </a:r>
                      <a:r>
                        <a:rPr lang="en-GB" sz="500" b="0" baseline="0" dirty="0">
                          <a:solidFill>
                            <a:schemeClr val="tx1"/>
                          </a:solidFill>
                          <a:latin typeface="Comic Sans MS" panose="030F0702030302020204" pitchFamily="66" charset="0"/>
                        </a:rPr>
                        <a:t> their duty was to preach the Gospel and bring the world to the Christian faith</a:t>
                      </a:r>
                    </a:p>
                    <a:p>
                      <a:r>
                        <a:rPr lang="en-GB" sz="500" b="0" dirty="0">
                          <a:solidFill>
                            <a:schemeClr val="tx1"/>
                          </a:solidFill>
                          <a:latin typeface="Comic Sans MS" panose="030F0702030302020204" pitchFamily="66" charset="0"/>
                        </a:rPr>
                        <a:t>- Should</a:t>
                      </a:r>
                      <a:r>
                        <a:rPr lang="en-GB" sz="500" b="0" baseline="0" dirty="0">
                          <a:solidFill>
                            <a:schemeClr val="tx1"/>
                          </a:solidFill>
                          <a:latin typeface="Comic Sans MS" panose="030F0702030302020204" pitchFamily="66" charset="0"/>
                        </a:rPr>
                        <a:t> share their faith with others out of love as this helps to share God’s love</a:t>
                      </a:r>
                    </a:p>
                    <a:p>
                      <a:r>
                        <a:rPr lang="en-GB" sz="500" b="0" dirty="0">
                          <a:solidFill>
                            <a:schemeClr val="tx1"/>
                          </a:solidFill>
                          <a:latin typeface="Comic Sans MS" panose="030F0702030302020204" pitchFamily="66" charset="0"/>
                        </a:rPr>
                        <a:t>- Non-Christians</a:t>
                      </a:r>
                      <a:r>
                        <a:rPr lang="en-GB" sz="500" b="0" baseline="0" dirty="0">
                          <a:solidFill>
                            <a:schemeClr val="tx1"/>
                          </a:solidFill>
                          <a:latin typeface="Comic Sans MS" panose="030F0702030302020204" pitchFamily="66" charset="0"/>
                        </a:rPr>
                        <a:t> can only have their sins forgiven by becoming a Christian</a:t>
                      </a:r>
                    </a:p>
                    <a:p>
                      <a:r>
                        <a:rPr lang="en-GB" sz="500" b="0" dirty="0">
                          <a:solidFill>
                            <a:schemeClr val="tx1"/>
                          </a:solidFill>
                          <a:latin typeface="Comic Sans MS" panose="030F0702030302020204" pitchFamily="66" charset="0"/>
                        </a:rPr>
                        <a:t>- Question whether non-Christians can reach heaven</a:t>
                      </a:r>
                    </a:p>
                    <a:p>
                      <a:r>
                        <a:rPr lang="en-GB" sz="500" b="0" dirty="0">
                          <a:solidFill>
                            <a:schemeClr val="tx1"/>
                          </a:solidFill>
                          <a:latin typeface="Comic Sans MS" panose="030F0702030302020204" pitchFamily="66" charset="0"/>
                        </a:rPr>
                        <a:t>- Concern about the decline</a:t>
                      </a:r>
                      <a:r>
                        <a:rPr lang="en-GB" sz="500" b="0" baseline="0" dirty="0">
                          <a:solidFill>
                            <a:schemeClr val="tx1"/>
                          </a:solidFill>
                          <a:latin typeface="Comic Sans MS" panose="030F0702030302020204" pitchFamily="66" charset="0"/>
                        </a:rPr>
                        <a:t> in religion</a:t>
                      </a:r>
                      <a:endParaRPr lang="en-GB" sz="5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500" b="0" dirty="0">
                          <a:solidFill>
                            <a:schemeClr val="tx1"/>
                          </a:solidFill>
                          <a:latin typeface="Comic Sans MS" panose="030F0702030302020204" pitchFamily="66" charset="0"/>
                        </a:rPr>
                        <a:t>Some Christians believe that missionary work is no longer important because:</a:t>
                      </a:r>
                    </a:p>
                    <a:p>
                      <a:r>
                        <a:rPr lang="en-GB" sz="500" b="0" dirty="0">
                          <a:solidFill>
                            <a:schemeClr val="tx1"/>
                          </a:solidFill>
                          <a:latin typeface="Comic Sans MS" panose="030F0702030302020204" pitchFamily="66" charset="0"/>
                        </a:rPr>
                        <a:t>- Trying</a:t>
                      </a:r>
                      <a:r>
                        <a:rPr lang="en-GB" sz="500" b="0" baseline="0" dirty="0">
                          <a:solidFill>
                            <a:schemeClr val="tx1"/>
                          </a:solidFill>
                          <a:latin typeface="Comic Sans MS" panose="030F0702030302020204" pitchFamily="66" charset="0"/>
                        </a:rPr>
                        <a:t> to convert others in a multi-faith society is a form of prejudice and discrimination </a:t>
                      </a:r>
                    </a:p>
                    <a:p>
                      <a:r>
                        <a:rPr lang="en-GB" sz="500" b="0" dirty="0">
                          <a:solidFill>
                            <a:schemeClr val="tx1"/>
                          </a:solidFill>
                          <a:latin typeface="Comic Sans MS" panose="030F0702030302020204" pitchFamily="66" charset="0"/>
                        </a:rPr>
                        <a:t>- Many in less</a:t>
                      </a:r>
                      <a:r>
                        <a:rPr lang="en-GB" sz="500" b="0" baseline="0" dirty="0">
                          <a:solidFill>
                            <a:schemeClr val="tx1"/>
                          </a:solidFill>
                          <a:latin typeface="Comic Sans MS" panose="030F0702030302020204" pitchFamily="66" charset="0"/>
                        </a:rPr>
                        <a:t> developed countries may resent missionary workers as view them as a new form of colonisation</a:t>
                      </a:r>
                    </a:p>
                    <a:p>
                      <a:r>
                        <a:rPr lang="en-GB" sz="500" b="0" dirty="0">
                          <a:solidFill>
                            <a:schemeClr val="tx1"/>
                          </a:solidFill>
                          <a:latin typeface="Comic Sans MS" panose="030F0702030302020204" pitchFamily="66" charset="0"/>
                        </a:rPr>
                        <a:t>- Most important</a:t>
                      </a:r>
                      <a:r>
                        <a:rPr lang="en-GB" sz="500" b="0" baseline="0" dirty="0">
                          <a:solidFill>
                            <a:schemeClr val="tx1"/>
                          </a:solidFill>
                          <a:latin typeface="Comic Sans MS" panose="030F0702030302020204" pitchFamily="66" charset="0"/>
                        </a:rPr>
                        <a:t> command from Jesus was to love God and your neighbour. </a:t>
                      </a:r>
                    </a:p>
                    <a:p>
                      <a:r>
                        <a:rPr lang="en-GB" sz="500" b="0" dirty="0">
                          <a:solidFill>
                            <a:schemeClr val="tx1"/>
                          </a:solidFill>
                          <a:latin typeface="Comic Sans MS" panose="030F0702030302020204" pitchFamily="66" charset="0"/>
                        </a:rPr>
                        <a:t>- See problems</a:t>
                      </a:r>
                      <a:r>
                        <a:rPr lang="en-GB" sz="500" b="0" baseline="0" dirty="0">
                          <a:solidFill>
                            <a:schemeClr val="tx1"/>
                          </a:solidFill>
                          <a:latin typeface="Comic Sans MS" panose="030F0702030302020204" pitchFamily="66" charset="0"/>
                        </a:rPr>
                        <a:t> that missionary work is causing in Muslim countries</a:t>
                      </a:r>
                      <a:endParaRPr lang="en-GB" sz="5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5" name="Rectangle 14"/>
          <p:cNvSpPr/>
          <p:nvPr/>
        </p:nvSpPr>
        <p:spPr>
          <a:xfrm>
            <a:off x="0" y="3020992"/>
            <a:ext cx="3148313" cy="38370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219692" y="3020990"/>
            <a:ext cx="1780571" cy="3831818"/>
          </a:xfrm>
          <a:prstGeom prst="rect">
            <a:avLst/>
          </a:prstGeom>
          <a:noFill/>
          <a:ln w="38100">
            <a:solidFill>
              <a:srgbClr val="FF0000"/>
            </a:solidFill>
          </a:ln>
        </p:spPr>
        <p:txBody>
          <a:bodyPr wrap="square" rtlCol="0">
            <a:spAutoFit/>
          </a:bodyPr>
          <a:lstStyle/>
          <a:p>
            <a:r>
              <a:rPr lang="en-GB" sz="1000" b="1" u="sng" dirty="0">
                <a:latin typeface="Comic Sans MS" panose="030F0702030302020204" pitchFamily="66" charset="0"/>
              </a:rPr>
              <a:t>7. Importance of the local church</a:t>
            </a:r>
          </a:p>
          <a:p>
            <a:endParaRPr lang="en-GB" sz="800" dirty="0">
              <a:latin typeface="Comic Sans MS" panose="030F0702030302020204" pitchFamily="66" charset="0"/>
            </a:endParaRPr>
          </a:p>
          <a:p>
            <a:r>
              <a:rPr lang="en-GB" sz="600" b="1" u="sng" dirty="0">
                <a:latin typeface="Comic Sans MS" panose="030F0702030302020204" pitchFamily="66" charset="0"/>
              </a:rPr>
              <a:t>The role and importance of the local church in the local community</a:t>
            </a:r>
          </a:p>
          <a:p>
            <a:r>
              <a:rPr lang="en-GB" sz="500" dirty="0">
                <a:latin typeface="Comic Sans MS" panose="030F0702030302020204" pitchFamily="66" charset="0"/>
              </a:rPr>
              <a:t>- The church is where people go to show devotion to God</a:t>
            </a:r>
          </a:p>
          <a:p>
            <a:r>
              <a:rPr lang="en-GB" sz="500" dirty="0">
                <a:latin typeface="Comic Sans MS" panose="030F0702030302020204" pitchFamily="66" charset="0"/>
              </a:rPr>
              <a:t>- Special services are held for festivals</a:t>
            </a:r>
          </a:p>
          <a:p>
            <a:r>
              <a:rPr lang="en-GB" sz="500" dirty="0">
                <a:latin typeface="Comic Sans MS" panose="030F0702030302020204" pitchFamily="66" charset="0"/>
              </a:rPr>
              <a:t>- It offers the sacraments to people</a:t>
            </a:r>
          </a:p>
          <a:p>
            <a:r>
              <a:rPr lang="en-GB" sz="500" dirty="0">
                <a:latin typeface="Comic Sans MS" panose="030F0702030302020204" pitchFamily="66" charset="0"/>
              </a:rPr>
              <a:t>- Provides marriage services</a:t>
            </a:r>
          </a:p>
          <a:p>
            <a:r>
              <a:rPr lang="en-GB" sz="500" dirty="0">
                <a:latin typeface="Comic Sans MS" panose="030F0702030302020204" pitchFamily="66" charset="0"/>
              </a:rPr>
              <a:t>- Prayer groups, Bible study and sermons so that Christians can learn more about their faith</a:t>
            </a:r>
          </a:p>
          <a:p>
            <a:r>
              <a:rPr lang="en-GB" sz="500" dirty="0">
                <a:latin typeface="Comic Sans MS" panose="030F0702030302020204" pitchFamily="66" charset="0"/>
              </a:rPr>
              <a:t>- Gives Christians in the area a sense of belonging</a:t>
            </a:r>
          </a:p>
          <a:p>
            <a:endParaRPr lang="en-GB" sz="800" dirty="0">
              <a:latin typeface="Comic Sans MS" panose="030F0702030302020204" pitchFamily="66" charset="0"/>
            </a:endParaRPr>
          </a:p>
          <a:p>
            <a:r>
              <a:rPr lang="en-GB" sz="600" b="1" u="sng" dirty="0">
                <a:latin typeface="Comic Sans MS" panose="030F0702030302020204" pitchFamily="66" charset="0"/>
              </a:rPr>
              <a:t>How the local church helps the local area</a:t>
            </a:r>
          </a:p>
          <a:p>
            <a:r>
              <a:rPr lang="en-GB" sz="500" dirty="0">
                <a:latin typeface="Comic Sans MS" panose="030F0702030302020204" pitchFamily="66" charset="0"/>
              </a:rPr>
              <a:t>How the local church helps the local area which follows Jesus’ demands in the Parable of the Sheep and the Goats</a:t>
            </a:r>
          </a:p>
          <a:p>
            <a:r>
              <a:rPr lang="en-GB" sz="500" dirty="0">
                <a:latin typeface="Comic Sans MS" panose="030F0702030302020204" pitchFamily="66" charset="0"/>
              </a:rPr>
              <a:t>- Supporting the local Christian schools</a:t>
            </a:r>
          </a:p>
          <a:p>
            <a:r>
              <a:rPr lang="en-GB" sz="500" dirty="0">
                <a:latin typeface="Comic Sans MS" panose="030F0702030302020204" pitchFamily="66" charset="0"/>
              </a:rPr>
              <a:t>- Social facilities e.g. youth clubs, mother and baby classes to help people make friends</a:t>
            </a:r>
          </a:p>
          <a:p>
            <a:r>
              <a:rPr lang="en-GB" sz="500" dirty="0">
                <a:latin typeface="Comic Sans MS" panose="030F0702030302020204" pitchFamily="66" charset="0"/>
              </a:rPr>
              <a:t>- Lunch clubs for elderly people</a:t>
            </a:r>
          </a:p>
          <a:p>
            <a:r>
              <a:rPr lang="en-GB" sz="500" dirty="0">
                <a:latin typeface="Comic Sans MS" panose="030F0702030302020204" pitchFamily="66" charset="0"/>
              </a:rPr>
              <a:t>- Hosting discussion groups</a:t>
            </a:r>
          </a:p>
          <a:p>
            <a:r>
              <a:rPr lang="en-GB" sz="500" dirty="0">
                <a:latin typeface="Comic Sans MS" panose="030F0702030302020204" pitchFamily="66" charset="0"/>
              </a:rPr>
              <a:t>- They may also be involved in outreach projects by:</a:t>
            </a:r>
          </a:p>
          <a:p>
            <a:r>
              <a:rPr lang="en-GB" sz="500" dirty="0">
                <a:latin typeface="Comic Sans MS" panose="030F0702030302020204" pitchFamily="66" charset="0"/>
              </a:rPr>
              <a:t>       - Christian counselling services that help families experiencing difficulties</a:t>
            </a:r>
          </a:p>
          <a:p>
            <a:r>
              <a:rPr lang="en-GB" sz="500" dirty="0">
                <a:latin typeface="Comic Sans MS" panose="030F0702030302020204" pitchFamily="66" charset="0"/>
              </a:rPr>
              <a:t>        - priests giving advice to couples experiencing marriage difficulties</a:t>
            </a:r>
          </a:p>
          <a:p>
            <a:r>
              <a:rPr lang="en-GB" sz="500" dirty="0">
                <a:latin typeface="Comic Sans MS" panose="030F0702030302020204" pitchFamily="66" charset="0"/>
              </a:rPr>
              <a:t>        - providing financial support</a:t>
            </a:r>
          </a:p>
          <a:p>
            <a:r>
              <a:rPr lang="en-GB" sz="500" dirty="0">
                <a:latin typeface="Comic Sans MS" panose="030F0702030302020204" pitchFamily="66" charset="0"/>
              </a:rPr>
              <a:t>        - providing legal advice</a:t>
            </a:r>
          </a:p>
          <a:p>
            <a:r>
              <a:rPr lang="en-GB" sz="500" dirty="0">
                <a:latin typeface="Comic Sans MS" panose="030F0702030302020204" pitchFamily="66" charset="0"/>
              </a:rPr>
              <a:t>        - supporting charitable causes </a:t>
            </a:r>
          </a:p>
          <a:p>
            <a:r>
              <a:rPr lang="en-GB" sz="500" dirty="0">
                <a:latin typeface="Comic Sans MS" panose="030F0702030302020204" pitchFamily="66" charset="0"/>
              </a:rPr>
              <a:t>        - providing help for the needy e.g. food banks, helping local homeless shelters</a:t>
            </a:r>
          </a:p>
          <a:p>
            <a:endParaRPr lang="en-GB" sz="500" dirty="0">
              <a:latin typeface="Comic Sans MS" panose="030F0702030302020204" pitchFamily="66" charset="0"/>
            </a:endParaRPr>
          </a:p>
          <a:p>
            <a:r>
              <a:rPr lang="en-GB" sz="600" b="1" u="sng" dirty="0">
                <a:latin typeface="Comic Sans MS" panose="030F0702030302020204" pitchFamily="66" charset="0"/>
              </a:rPr>
              <a:t>The local church and ecumenism</a:t>
            </a:r>
          </a:p>
          <a:p>
            <a:r>
              <a:rPr lang="en-GB" sz="500" dirty="0">
                <a:latin typeface="Comic Sans MS" panose="030F0702030302020204" pitchFamily="66" charset="0"/>
              </a:rPr>
              <a:t>This is the co-operation of the different denominations within Christianity.  Local churches come together in all sorts of ways such as services, social gatherings and discussion groups. They often plan efforts together to work for Christian charities or helping people in the local community. </a:t>
            </a:r>
          </a:p>
          <a:p>
            <a:endParaRPr lang="en-GB" dirty="0"/>
          </a:p>
        </p:txBody>
      </p:sp>
      <p:sp>
        <p:nvSpPr>
          <p:cNvPr id="17" name="TextBox 16"/>
          <p:cNvSpPr txBox="1"/>
          <p:nvPr/>
        </p:nvSpPr>
        <p:spPr>
          <a:xfrm>
            <a:off x="5034987" y="3027559"/>
            <a:ext cx="1724629" cy="3847207"/>
          </a:xfrm>
          <a:prstGeom prst="rect">
            <a:avLst/>
          </a:prstGeom>
          <a:noFill/>
          <a:ln>
            <a:noFill/>
          </a:ln>
        </p:spPr>
        <p:txBody>
          <a:bodyPr wrap="square" rtlCol="0">
            <a:spAutoFit/>
          </a:bodyPr>
          <a:lstStyle/>
          <a:p>
            <a:r>
              <a:rPr lang="en-GB" sz="1000" b="1" u="sng" dirty="0">
                <a:latin typeface="Comic Sans MS" panose="030F0702030302020204" pitchFamily="66" charset="0"/>
              </a:rPr>
              <a:t>8. The worldwide Church</a:t>
            </a:r>
          </a:p>
          <a:p>
            <a:r>
              <a:rPr lang="en-GB" sz="600" b="1" u="sng" dirty="0">
                <a:latin typeface="Comic Sans MS" panose="030F0702030302020204" pitchFamily="66" charset="0"/>
              </a:rPr>
              <a:t>The Church in the world</a:t>
            </a:r>
          </a:p>
          <a:p>
            <a:r>
              <a:rPr lang="en-GB" sz="500" dirty="0">
                <a:latin typeface="Comic Sans MS" panose="030F0702030302020204" pitchFamily="66" charset="0"/>
              </a:rPr>
              <a:t>Christianity is the world’s largest religion with approx. 2.4 billion Christians around the world. The Church has a world presence:</a:t>
            </a:r>
          </a:p>
          <a:p>
            <a:r>
              <a:rPr lang="en-GB" sz="500" dirty="0">
                <a:latin typeface="Comic Sans MS" panose="030F0702030302020204" pitchFamily="66" charset="0"/>
              </a:rPr>
              <a:t>- The Catholic Church, based in the independent state of the Vatican belongs to the United Nations</a:t>
            </a:r>
          </a:p>
          <a:p>
            <a:r>
              <a:rPr lang="en-GB" sz="500" dirty="0">
                <a:latin typeface="Comic Sans MS" panose="030F0702030302020204" pitchFamily="66" charset="0"/>
              </a:rPr>
              <a:t>- Other Christians Churches are represented at world level by the World Council of Churches, whose headquarters are in Switzerland, next to the UN. </a:t>
            </a:r>
          </a:p>
          <a:p>
            <a:endParaRPr lang="en-GB" sz="500" dirty="0">
              <a:latin typeface="Comic Sans MS" panose="030F0702030302020204" pitchFamily="66" charset="0"/>
            </a:endParaRPr>
          </a:p>
          <a:p>
            <a:r>
              <a:rPr lang="en-GB" sz="600" b="1" u="sng" dirty="0">
                <a:latin typeface="Comic Sans MS" panose="030F0702030302020204" pitchFamily="66" charset="0"/>
              </a:rPr>
              <a:t>The Church and Reconciliation</a:t>
            </a:r>
          </a:p>
          <a:p>
            <a:r>
              <a:rPr lang="en-GB" sz="500" dirty="0">
                <a:latin typeface="Comic Sans MS" panose="030F0702030302020204" pitchFamily="66" charset="0"/>
              </a:rPr>
              <a:t>One of the four aims of the World Council of Churches is:</a:t>
            </a:r>
          </a:p>
          <a:p>
            <a:r>
              <a:rPr lang="en-GB" sz="500" i="1" dirty="0">
                <a:latin typeface="Comic Sans MS" panose="030F0702030302020204" pitchFamily="66" charset="0"/>
              </a:rPr>
              <a:t>‘engage in Christian service by serving human need, breaking down barriers between people, seeking justice and peace, and upholding the integrity of creation’</a:t>
            </a:r>
          </a:p>
          <a:p>
            <a:r>
              <a:rPr lang="en-GB" sz="500" dirty="0">
                <a:latin typeface="Comic Sans MS" panose="030F0702030302020204" pitchFamily="66" charset="0"/>
              </a:rPr>
              <a:t>Christians believe in reconciliation because:</a:t>
            </a:r>
          </a:p>
          <a:p>
            <a:r>
              <a:rPr lang="en-GB" sz="500" dirty="0">
                <a:latin typeface="Comic Sans MS" panose="030F0702030302020204" pitchFamily="66" charset="0"/>
              </a:rPr>
              <a:t>- Humanity has split from God through sin and Jesus died on the cross for salvation and reconciliation</a:t>
            </a:r>
          </a:p>
          <a:p>
            <a:r>
              <a:rPr lang="en-GB" sz="500" dirty="0">
                <a:latin typeface="Comic Sans MS" panose="030F0702030302020204" pitchFamily="66" charset="0"/>
              </a:rPr>
              <a:t>- Jesus said if people do not forgive others, God will not forgive them</a:t>
            </a:r>
          </a:p>
          <a:p>
            <a:r>
              <a:rPr lang="en-GB" sz="500" dirty="0">
                <a:latin typeface="Comic Sans MS" panose="030F0702030302020204" pitchFamily="66" charset="0"/>
              </a:rPr>
              <a:t>- St Paul said that Christians should try to live in peace with everyone. Peace comes from reconciliation</a:t>
            </a:r>
          </a:p>
          <a:p>
            <a:r>
              <a:rPr lang="en-GB" sz="500" dirty="0">
                <a:latin typeface="Comic Sans MS" panose="030F0702030302020204" pitchFamily="66" charset="0"/>
              </a:rPr>
              <a:t>- Christianity is based on the principles of forgiveness and reconciliation</a:t>
            </a:r>
          </a:p>
          <a:p>
            <a:endParaRPr lang="en-GB" sz="500" dirty="0">
              <a:latin typeface="Comic Sans MS" panose="030F0702030302020204" pitchFamily="66" charset="0"/>
            </a:endParaRPr>
          </a:p>
          <a:p>
            <a:r>
              <a:rPr lang="en-GB" sz="600" b="1" u="sng" dirty="0">
                <a:latin typeface="Comic Sans MS" panose="030F0702030302020204" pitchFamily="66" charset="0"/>
              </a:rPr>
              <a:t>Problems faced by the persecuted Church</a:t>
            </a:r>
          </a:p>
          <a:p>
            <a:r>
              <a:rPr lang="en-GB" sz="500" dirty="0">
                <a:latin typeface="Comic Sans MS" panose="030F0702030302020204" pitchFamily="66" charset="0"/>
              </a:rPr>
              <a:t>There are several countries in the world where it is not safe to be Christian:</a:t>
            </a:r>
          </a:p>
          <a:p>
            <a:r>
              <a:rPr lang="en-GB" sz="500" dirty="0">
                <a:latin typeface="Comic Sans MS" panose="030F0702030302020204" pitchFamily="66" charset="0"/>
              </a:rPr>
              <a:t>- North Korea – Christians in North Korea must worship the nation’s leader and following another religion makes you the enemy. Thousands are being tortured and imprisoned. </a:t>
            </a:r>
          </a:p>
          <a:p>
            <a:r>
              <a:rPr lang="en-GB" sz="500" dirty="0">
                <a:latin typeface="Comic Sans MS" panose="030F0702030302020204" pitchFamily="66" charset="0"/>
              </a:rPr>
              <a:t>- Somalia – Al-Shabaab, A Muslim group wish to rid Somalia of Christians and people suspected of being Christian would be killed instantly. Many meet in secret and cannot own Bibles. </a:t>
            </a:r>
          </a:p>
          <a:p>
            <a:r>
              <a:rPr lang="en-GB" sz="500" dirty="0">
                <a:latin typeface="Comic Sans MS" panose="030F0702030302020204" pitchFamily="66" charset="0"/>
              </a:rPr>
              <a:t>- Syria – 700,000 Christians have fled Syria , in parts claimed by ISIS Christians have been abducted and killed </a:t>
            </a:r>
          </a:p>
          <a:p>
            <a:endParaRPr lang="en-GB" sz="500" dirty="0">
              <a:latin typeface="Comic Sans MS" panose="030F0702030302020204" pitchFamily="66" charset="0"/>
            </a:endParaRPr>
          </a:p>
        </p:txBody>
      </p:sp>
      <p:sp>
        <p:nvSpPr>
          <p:cNvPr id="18" name="Rectangle 17"/>
          <p:cNvSpPr/>
          <p:nvPr/>
        </p:nvSpPr>
        <p:spPr>
          <a:xfrm>
            <a:off x="5023411" y="3020992"/>
            <a:ext cx="4977115" cy="383181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748041" y="3027559"/>
            <a:ext cx="3252486" cy="3970318"/>
          </a:xfrm>
          <a:prstGeom prst="rect">
            <a:avLst/>
          </a:prstGeom>
          <a:noFill/>
        </p:spPr>
        <p:txBody>
          <a:bodyPr wrap="square" rtlCol="0">
            <a:spAutoFit/>
          </a:bodyPr>
          <a:lstStyle/>
          <a:p>
            <a:r>
              <a:rPr lang="en-GB" sz="1000" b="1" u="sng" dirty="0">
                <a:latin typeface="Comic Sans MS" panose="030F0702030302020204" pitchFamily="66" charset="0"/>
              </a:rPr>
              <a:t>Christian teachings about charity</a:t>
            </a:r>
          </a:p>
          <a:p>
            <a:endParaRPr lang="en-GB" sz="600" b="1" u="sng" dirty="0">
              <a:latin typeface="Comic Sans MS" panose="030F0702030302020204" pitchFamily="66" charset="0"/>
            </a:endParaRPr>
          </a:p>
          <a:p>
            <a:r>
              <a:rPr lang="en-GB" sz="600" b="1" u="sng" dirty="0">
                <a:latin typeface="Comic Sans MS" panose="030F0702030302020204" pitchFamily="66" charset="0"/>
              </a:rPr>
              <a:t>Parable of the Sheep and the Goats</a:t>
            </a:r>
          </a:p>
          <a:p>
            <a:r>
              <a:rPr lang="en-GB" sz="500" dirty="0">
                <a:latin typeface="Comic Sans MS" panose="030F0702030302020204" pitchFamily="66" charset="0"/>
              </a:rPr>
              <a:t>Christianity teaches that God created humans to be stewards of the earth and that God wants Christians to love their neighbours. This means that riches must be used to help others, particularly the poor. </a:t>
            </a:r>
          </a:p>
          <a:p>
            <a:r>
              <a:rPr lang="en-GB" sz="500" dirty="0">
                <a:latin typeface="Comic Sans MS" panose="030F0702030302020204" pitchFamily="66" charset="0"/>
              </a:rPr>
              <a:t>This is taught in Matthew 25:31-46</a:t>
            </a:r>
          </a:p>
          <a:p>
            <a:r>
              <a:rPr lang="en-GB" sz="500" dirty="0">
                <a:latin typeface="Comic Sans MS" panose="030F0702030302020204" pitchFamily="66" charset="0"/>
              </a:rPr>
              <a:t>Jesus said that:</a:t>
            </a:r>
          </a:p>
          <a:p>
            <a:r>
              <a:rPr lang="en-GB" sz="500" dirty="0">
                <a:latin typeface="Comic Sans MS" panose="030F0702030302020204" pitchFamily="66" charset="0"/>
              </a:rPr>
              <a:t>- He would separate the people like a shepherd separates the sheep from the goats</a:t>
            </a:r>
          </a:p>
          <a:p>
            <a:r>
              <a:rPr lang="en-GB" sz="500" dirty="0">
                <a:latin typeface="Comic Sans MS" panose="030F0702030302020204" pitchFamily="66" charset="0"/>
              </a:rPr>
              <a:t>- The sheep would be those who fed Jesus when he was hungry, gave him drink when he was thirsty, took him in when he was a stranger, clothed him when he needed clothes, looked after him when he was sick and visited him in prison</a:t>
            </a:r>
          </a:p>
          <a:p>
            <a:r>
              <a:rPr lang="en-GB" sz="500" dirty="0">
                <a:latin typeface="Comic Sans MS" panose="030F0702030302020204" pitchFamily="66" charset="0"/>
              </a:rPr>
              <a:t>- The people will say they never did this but Jesus will say that whatever they did for someone suffering like this, they did for him, so they can go to heaven</a:t>
            </a:r>
          </a:p>
          <a:p>
            <a:r>
              <a:rPr lang="en-GB" sz="500" dirty="0">
                <a:latin typeface="Comic Sans MS" panose="030F0702030302020204" pitchFamily="66" charset="0"/>
              </a:rPr>
              <a:t>- Jesus identifies with those who suffer in the parable </a:t>
            </a:r>
          </a:p>
          <a:p>
            <a:r>
              <a:rPr lang="en-GB" sz="500" dirty="0">
                <a:latin typeface="Comic Sans MS" panose="030F0702030302020204" pitchFamily="66" charset="0"/>
              </a:rPr>
              <a:t>- The goats will be told that they did not do any other these things for others because they do not love others and they will go to hell</a:t>
            </a:r>
          </a:p>
          <a:p>
            <a:endParaRPr lang="en-GB" sz="800" dirty="0">
              <a:latin typeface="Comic Sans MS" panose="030F0702030302020204" pitchFamily="66" charset="0"/>
            </a:endParaRPr>
          </a:p>
          <a:p>
            <a:r>
              <a:rPr lang="en-GB" sz="600" b="1" u="sng" dirty="0">
                <a:latin typeface="Comic Sans MS" panose="030F0702030302020204" pitchFamily="66" charset="0"/>
              </a:rPr>
              <a:t>Christians believe the parable means:</a:t>
            </a:r>
          </a:p>
          <a:p>
            <a:r>
              <a:rPr lang="en-GB" sz="500" dirty="0">
                <a:latin typeface="Comic Sans MS" panose="030F0702030302020204" pitchFamily="66" charset="0"/>
              </a:rPr>
              <a:t>- Christians need to show love for everyone, especially those in need</a:t>
            </a:r>
          </a:p>
          <a:p>
            <a:r>
              <a:rPr lang="en-GB" sz="500" dirty="0">
                <a:latin typeface="Comic Sans MS" panose="030F0702030302020204" pitchFamily="66" charset="0"/>
              </a:rPr>
              <a:t>- By showing love to others, you are showing love to God</a:t>
            </a:r>
          </a:p>
          <a:p>
            <a:r>
              <a:rPr lang="en-GB" sz="500" dirty="0">
                <a:latin typeface="Comic Sans MS" panose="030F0702030302020204" pitchFamily="66" charset="0"/>
              </a:rPr>
              <a:t>- People will be judged to the way they treat others</a:t>
            </a:r>
          </a:p>
          <a:p>
            <a:r>
              <a:rPr lang="en-GB" sz="500" dirty="0">
                <a:latin typeface="Comic Sans MS" panose="030F0702030302020204" pitchFamily="66" charset="0"/>
              </a:rPr>
              <a:t>- Love of others is what God wants, this means that no-one suffers</a:t>
            </a:r>
          </a:p>
          <a:p>
            <a:r>
              <a:rPr lang="en-GB" sz="500" dirty="0">
                <a:latin typeface="Comic Sans MS" panose="030F0702030302020204" pitchFamily="66" charset="0"/>
              </a:rPr>
              <a:t>- Shows that there is a reward for showing love</a:t>
            </a:r>
          </a:p>
          <a:p>
            <a:r>
              <a:rPr lang="en-GB" sz="500" dirty="0">
                <a:latin typeface="Comic Sans MS" panose="030F0702030302020204" pitchFamily="66" charset="0"/>
              </a:rPr>
              <a:t>- Shows that people who choose not to help those in need with be punished</a:t>
            </a:r>
          </a:p>
          <a:p>
            <a:endParaRPr lang="en-GB" sz="800" dirty="0">
              <a:latin typeface="Comic Sans MS" panose="030F0702030302020204" pitchFamily="66" charset="0"/>
            </a:endParaRPr>
          </a:p>
          <a:p>
            <a:r>
              <a:rPr lang="en-GB" sz="600" b="1" u="sng" dirty="0">
                <a:latin typeface="Comic Sans MS" panose="030F0702030302020204" pitchFamily="66" charset="0"/>
              </a:rPr>
              <a:t>Christian Aid</a:t>
            </a:r>
          </a:p>
          <a:p>
            <a:r>
              <a:rPr lang="en-GB" sz="500" dirty="0">
                <a:latin typeface="Comic Sans MS" panose="030F0702030302020204" pitchFamily="66" charset="0"/>
              </a:rPr>
              <a:t>Christian Aid is the major Christian charity based in the UK. It aims to help where the need is greatest.  The work they do includes:</a:t>
            </a:r>
          </a:p>
          <a:p>
            <a:r>
              <a:rPr lang="en-GB" sz="500" dirty="0">
                <a:latin typeface="Comic Sans MS" panose="030F0702030302020204" pitchFamily="66" charset="0"/>
              </a:rPr>
              <a:t>- Christian aid speaks on the behalf of others to bring social justice. </a:t>
            </a:r>
          </a:p>
          <a:p>
            <a:r>
              <a:rPr lang="en-GB" sz="500" dirty="0">
                <a:latin typeface="Comic Sans MS" panose="030F0702030302020204" pitchFamily="66" charset="0"/>
              </a:rPr>
              <a:t>- Promotes Fairtrade products</a:t>
            </a:r>
          </a:p>
          <a:p>
            <a:r>
              <a:rPr lang="en-GB" sz="500" dirty="0">
                <a:latin typeface="Comic Sans MS" panose="030F0702030302020204" pitchFamily="66" charset="0"/>
              </a:rPr>
              <a:t>- Working to eradicate debt of less developed countries</a:t>
            </a:r>
          </a:p>
          <a:p>
            <a:r>
              <a:rPr lang="en-GB" sz="500" dirty="0">
                <a:latin typeface="Comic Sans MS" panose="030F0702030302020204" pitchFamily="66" charset="0"/>
              </a:rPr>
              <a:t>- Arranges marches, working with businesses and talking to governments about what they can do to make the world a fairer place</a:t>
            </a:r>
          </a:p>
          <a:p>
            <a:r>
              <a:rPr lang="en-GB" sz="500" dirty="0">
                <a:latin typeface="Comic Sans MS" panose="030F0702030302020204" pitchFamily="66" charset="0"/>
              </a:rPr>
              <a:t>- Development projects in Africa, Latin America, Middle East and Asia e.g. have used solar technologies to develop solar powered fridges, water heaters and water pumps to improve standards of living. </a:t>
            </a:r>
          </a:p>
          <a:p>
            <a:r>
              <a:rPr lang="en-GB" sz="500" dirty="0">
                <a:latin typeface="Comic Sans MS" panose="030F0702030302020204" pitchFamily="66" charset="0"/>
              </a:rPr>
              <a:t>- Disaster fund – provides emergency aid such as water, food, antibiotics and shelters to disaster zones (natural disasters or refugees)and raise more money to help them further. </a:t>
            </a:r>
          </a:p>
          <a:p>
            <a:endParaRPr lang="en-GB" sz="800" dirty="0">
              <a:latin typeface="Comic Sans MS" panose="030F0702030302020204" pitchFamily="66" charset="0"/>
            </a:endParaRPr>
          </a:p>
          <a:p>
            <a:r>
              <a:rPr lang="en-GB" sz="600" b="1" u="sng" dirty="0">
                <a:latin typeface="Comic Sans MS" panose="030F0702030302020204" pitchFamily="66" charset="0"/>
              </a:rPr>
              <a:t>Christian aid work for world poverty because:</a:t>
            </a:r>
          </a:p>
          <a:p>
            <a:r>
              <a:rPr lang="en-GB" sz="500" dirty="0">
                <a:latin typeface="Comic Sans MS" panose="030F0702030302020204" pitchFamily="66" charset="0"/>
              </a:rPr>
              <a:t>- New Testament teaches that riches should be used to help others</a:t>
            </a:r>
          </a:p>
          <a:p>
            <a:r>
              <a:rPr lang="en-GB" sz="500" dirty="0">
                <a:latin typeface="Comic Sans MS" panose="030F0702030302020204" pitchFamily="66" charset="0"/>
              </a:rPr>
              <a:t>- All Churches teach that Christians have a duty to help the poor</a:t>
            </a:r>
          </a:p>
          <a:p>
            <a:r>
              <a:rPr lang="en-GB" sz="500" dirty="0">
                <a:latin typeface="Comic Sans MS" panose="030F0702030302020204" pitchFamily="66" charset="0"/>
              </a:rPr>
              <a:t>- Parable of the sheep and the goats</a:t>
            </a:r>
          </a:p>
          <a:p>
            <a:r>
              <a:rPr lang="en-GB" sz="500" dirty="0">
                <a:latin typeface="Comic Sans MS" panose="030F0702030302020204" pitchFamily="66" charset="0"/>
              </a:rPr>
              <a:t>- Golden Rule ‘Treat others as you would like to be treated’ – they believe that if Christians were suffering from poverty, they would want help and support from the rich. </a:t>
            </a:r>
          </a:p>
          <a:p>
            <a:endParaRPr lang="en-GB" sz="800" dirty="0"/>
          </a:p>
        </p:txBody>
      </p:sp>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5236" y="4524011"/>
            <a:ext cx="733061" cy="4887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8" name="Picture 10" descr="Image result for Christian ai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77869" y="6198242"/>
            <a:ext cx="810428" cy="3583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e 19"/>
          <p:cNvGraphicFramePr>
            <a:graphicFrameLocks noGrp="1"/>
          </p:cNvGraphicFramePr>
          <p:nvPr>
            <p:extLst>
              <p:ext uri="{D42A27DB-BD31-4B8C-83A1-F6EECF244321}">
                <p14:modId xmlns:p14="http://schemas.microsoft.com/office/powerpoint/2010/main" val="631033463"/>
              </p:ext>
            </p:extLst>
          </p:nvPr>
        </p:nvGraphicFramePr>
        <p:xfrm>
          <a:off x="10116273" y="4419817"/>
          <a:ext cx="1959980" cy="2331426"/>
        </p:xfrm>
        <a:graphic>
          <a:graphicData uri="http://schemas.openxmlformats.org/drawingml/2006/table">
            <a:tbl>
              <a:tblPr bandRow="1"/>
              <a:tblGrid>
                <a:gridCol w="1043671">
                  <a:extLst>
                    <a:ext uri="{9D8B030D-6E8A-4147-A177-3AD203B41FA5}">
                      <a16:colId xmlns:a16="http://schemas.microsoft.com/office/drawing/2014/main" val="20000"/>
                    </a:ext>
                  </a:extLst>
                </a:gridCol>
                <a:gridCol w="164136">
                  <a:extLst>
                    <a:ext uri="{9D8B030D-6E8A-4147-A177-3AD203B41FA5}">
                      <a16:colId xmlns:a16="http://schemas.microsoft.com/office/drawing/2014/main" val="20001"/>
                    </a:ext>
                  </a:extLst>
                </a:gridCol>
                <a:gridCol w="164136">
                  <a:extLst>
                    <a:ext uri="{9D8B030D-6E8A-4147-A177-3AD203B41FA5}">
                      <a16:colId xmlns:a16="http://schemas.microsoft.com/office/drawing/2014/main" val="20002"/>
                    </a:ext>
                  </a:extLst>
                </a:gridCol>
                <a:gridCol w="164136">
                  <a:extLst>
                    <a:ext uri="{9D8B030D-6E8A-4147-A177-3AD203B41FA5}">
                      <a16:colId xmlns:a16="http://schemas.microsoft.com/office/drawing/2014/main" val="20003"/>
                    </a:ext>
                  </a:extLst>
                </a:gridCol>
                <a:gridCol w="423901">
                  <a:extLst>
                    <a:ext uri="{9D8B030D-6E8A-4147-A177-3AD203B41FA5}">
                      <a16:colId xmlns:a16="http://schemas.microsoft.com/office/drawing/2014/main" val="20004"/>
                    </a:ext>
                  </a:extLst>
                </a:gridCol>
              </a:tblGrid>
              <a:tr h="454289">
                <a:tc>
                  <a:txBody>
                    <a:bodyPr/>
                    <a:lstStyle/>
                    <a:p>
                      <a:pPr algn="ctr">
                        <a:spcAft>
                          <a:spcPts val="0"/>
                        </a:spcAft>
                      </a:pPr>
                      <a:r>
                        <a:rPr lang="en-GB" sz="800" b="1" u="sng" dirty="0">
                          <a:solidFill>
                            <a:srgbClr val="000000"/>
                          </a:solidFill>
                          <a:effectLst/>
                          <a:latin typeface="Comic Sans MS"/>
                          <a:ea typeface="Comic Sans MS"/>
                          <a:cs typeface="Comic Sans MS"/>
                        </a:rPr>
                        <a:t>Topics</a:t>
                      </a:r>
                      <a:endParaRPr lang="en-GB" sz="8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b="1" u="sng">
                          <a:solidFill>
                            <a:srgbClr val="000000"/>
                          </a:solidFill>
                          <a:effectLst/>
                          <a:latin typeface="Comic Sans MS"/>
                          <a:ea typeface="Comic Sans MS"/>
                          <a:cs typeface="Comic Sans MS"/>
                        </a:rPr>
                        <a:t>I’ve got it!</a:t>
                      </a:r>
                      <a:endParaRPr lang="en-GB" sz="500">
                        <a:solidFill>
                          <a:srgbClr val="000000"/>
                        </a:solidFill>
                        <a:effectLst/>
                        <a:latin typeface="Calibri"/>
                        <a:ea typeface="Calibri"/>
                        <a:cs typeface="Calibri"/>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GB" sz="500" b="1" u="sng">
                          <a:solidFill>
                            <a:srgbClr val="000000"/>
                          </a:solidFill>
                          <a:effectLst/>
                          <a:latin typeface="Comic Sans MS"/>
                          <a:ea typeface="Comic Sans MS"/>
                          <a:cs typeface="Comic Sans MS"/>
                        </a:rPr>
                        <a:t>Bits and bobs!</a:t>
                      </a:r>
                      <a:endParaRPr lang="en-GB" sz="500">
                        <a:solidFill>
                          <a:srgbClr val="000000"/>
                        </a:solidFill>
                        <a:effectLst/>
                        <a:latin typeface="Calibri"/>
                        <a:ea typeface="Calibri"/>
                        <a:cs typeface="Calibri"/>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500" b="1" u="sng" dirty="0">
                          <a:solidFill>
                            <a:srgbClr val="000000"/>
                          </a:solidFill>
                          <a:effectLst/>
                          <a:latin typeface="Comic Sans MS"/>
                          <a:ea typeface="Comic Sans MS"/>
                          <a:cs typeface="Comic Sans MS"/>
                        </a:rPr>
                        <a:t>Oh dear!</a:t>
                      </a:r>
                      <a:endParaRPr lang="en-GB" sz="500" dirty="0">
                        <a:solidFill>
                          <a:srgbClr val="000000"/>
                        </a:solidFill>
                        <a:effectLst/>
                        <a:latin typeface="Calibri"/>
                        <a:ea typeface="Calibri"/>
                        <a:cs typeface="Calibri"/>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400" b="1" u="sng" dirty="0">
                          <a:solidFill>
                            <a:srgbClr val="000000"/>
                          </a:solidFill>
                          <a:effectLst/>
                          <a:latin typeface="Comic Sans MS"/>
                          <a:ea typeface="Comic Sans MS"/>
                          <a:cs typeface="Comic Sans MS"/>
                        </a:rPr>
                        <a:t>Questions I still have</a:t>
                      </a:r>
                      <a:endParaRPr lang="en-GB" sz="4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3576">
                <a:tc>
                  <a:txBody>
                    <a:bodyPr/>
                    <a:lstStyle/>
                    <a:p>
                      <a:pPr>
                        <a:lnSpc>
                          <a:spcPct val="115000"/>
                        </a:lnSpc>
                        <a:spcAft>
                          <a:spcPts val="0"/>
                        </a:spcAft>
                      </a:pPr>
                      <a:r>
                        <a:rPr lang="en-GB" sz="500" b="1">
                          <a:solidFill>
                            <a:srgbClr val="000000"/>
                          </a:solidFill>
                          <a:effectLst/>
                          <a:latin typeface="Comic Sans MS"/>
                          <a:ea typeface="Comic Sans MS"/>
                          <a:cs typeface="Comic Sans MS"/>
                        </a:rPr>
                        <a:t>Christian Worship</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0001"/>
                  </a:ext>
                </a:extLst>
              </a:tr>
              <a:tr h="348767">
                <a:tc>
                  <a:txBody>
                    <a:bodyPr/>
                    <a:lstStyle/>
                    <a:p>
                      <a:pPr>
                        <a:lnSpc>
                          <a:spcPct val="115000"/>
                        </a:lnSpc>
                        <a:spcAft>
                          <a:spcPts val="0"/>
                        </a:spcAft>
                      </a:pPr>
                      <a:r>
                        <a:rPr lang="en-GB" sz="500" b="1" dirty="0">
                          <a:solidFill>
                            <a:srgbClr val="000000"/>
                          </a:solidFill>
                          <a:effectLst/>
                          <a:latin typeface="Comic Sans MS"/>
                          <a:ea typeface="Comic Sans MS"/>
                          <a:cs typeface="Comic Sans MS"/>
                        </a:rPr>
                        <a:t>The role of the sacraments in Christian life and their practice in two denominations</a:t>
                      </a:r>
                      <a:endParaRPr lang="en-GB" sz="5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4384">
                <a:tc>
                  <a:txBody>
                    <a:bodyPr/>
                    <a:lstStyle/>
                    <a:p>
                      <a:pPr>
                        <a:lnSpc>
                          <a:spcPct val="115000"/>
                        </a:lnSpc>
                        <a:spcAft>
                          <a:spcPts val="0"/>
                        </a:spcAft>
                      </a:pPr>
                      <a:r>
                        <a:rPr lang="en-GB" sz="500" b="1">
                          <a:solidFill>
                            <a:srgbClr val="000000"/>
                          </a:solidFill>
                          <a:effectLst/>
                          <a:latin typeface="Comic Sans MS"/>
                          <a:ea typeface="Comic Sans MS"/>
                          <a:cs typeface="Comic Sans MS"/>
                        </a:rPr>
                        <a:t>The nature and purpose of prayer</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3576">
                <a:tc>
                  <a:txBody>
                    <a:bodyPr/>
                    <a:lstStyle/>
                    <a:p>
                      <a:pPr>
                        <a:lnSpc>
                          <a:spcPct val="115000"/>
                        </a:lnSpc>
                        <a:spcAft>
                          <a:spcPts val="0"/>
                        </a:spcAft>
                      </a:pPr>
                      <a:r>
                        <a:rPr lang="en-GB" sz="500" b="1">
                          <a:solidFill>
                            <a:srgbClr val="000000"/>
                          </a:solidFill>
                          <a:effectLst/>
                          <a:latin typeface="Comic Sans MS"/>
                          <a:ea typeface="Comic Sans MS"/>
                          <a:cs typeface="Comic Sans MS"/>
                        </a:rPr>
                        <a:t>Pilgrimage</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4384">
                <a:tc>
                  <a:txBody>
                    <a:bodyPr/>
                    <a:lstStyle/>
                    <a:p>
                      <a:pPr>
                        <a:lnSpc>
                          <a:spcPct val="115000"/>
                        </a:lnSpc>
                        <a:spcAft>
                          <a:spcPts val="0"/>
                        </a:spcAft>
                      </a:pPr>
                      <a:r>
                        <a:rPr lang="en-GB" sz="500" b="1">
                          <a:solidFill>
                            <a:srgbClr val="000000"/>
                          </a:solidFill>
                          <a:effectLst/>
                          <a:latin typeface="Comic Sans MS"/>
                          <a:ea typeface="Comic Sans MS"/>
                          <a:cs typeface="Comic Sans MS"/>
                        </a:rPr>
                        <a:t>Christian religious celebrations</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dirty="0">
                          <a:solidFill>
                            <a:srgbClr val="000000"/>
                          </a:solidFill>
                          <a:effectLst/>
                          <a:latin typeface="Comic Sans MS"/>
                          <a:ea typeface="Comic Sans MS"/>
                          <a:cs typeface="Comic Sans MS"/>
                        </a:rPr>
                        <a:t> </a:t>
                      </a:r>
                      <a:endParaRPr lang="en-GB" sz="5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4384">
                <a:tc>
                  <a:txBody>
                    <a:bodyPr/>
                    <a:lstStyle/>
                    <a:p>
                      <a:pPr>
                        <a:lnSpc>
                          <a:spcPct val="115000"/>
                        </a:lnSpc>
                        <a:spcAft>
                          <a:spcPts val="0"/>
                        </a:spcAft>
                      </a:pPr>
                      <a:r>
                        <a:rPr lang="en-GB" sz="500" b="1">
                          <a:solidFill>
                            <a:srgbClr val="000000"/>
                          </a:solidFill>
                          <a:effectLst/>
                          <a:latin typeface="Comic Sans MS"/>
                          <a:ea typeface="Comic Sans MS"/>
                          <a:cs typeface="Comic Sans MS"/>
                        </a:rPr>
                        <a:t>The future of the Christian Church</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7719">
                <a:tc>
                  <a:txBody>
                    <a:bodyPr/>
                    <a:lstStyle/>
                    <a:p>
                      <a:pPr>
                        <a:lnSpc>
                          <a:spcPct val="115000"/>
                        </a:lnSpc>
                        <a:spcAft>
                          <a:spcPts val="0"/>
                        </a:spcAft>
                      </a:pPr>
                      <a:r>
                        <a:rPr lang="en-GB" sz="500" b="1">
                          <a:solidFill>
                            <a:srgbClr val="000000"/>
                          </a:solidFill>
                          <a:effectLst/>
                          <a:latin typeface="Comic Sans MS"/>
                          <a:ea typeface="Comic Sans MS"/>
                          <a:cs typeface="Comic Sans MS"/>
                        </a:rPr>
                        <a:t>The role and importance of the local church in the local community</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7719">
                <a:tc>
                  <a:txBody>
                    <a:bodyPr/>
                    <a:lstStyle/>
                    <a:p>
                      <a:pPr>
                        <a:lnSpc>
                          <a:spcPct val="115000"/>
                        </a:lnSpc>
                        <a:spcAft>
                          <a:spcPts val="0"/>
                        </a:spcAft>
                      </a:pPr>
                      <a:r>
                        <a:rPr lang="en-GB" sz="500" b="1">
                          <a:solidFill>
                            <a:srgbClr val="000000"/>
                          </a:solidFill>
                          <a:effectLst/>
                          <a:latin typeface="Comic Sans MS"/>
                          <a:ea typeface="Comic Sans MS"/>
                          <a:cs typeface="Comic Sans MS"/>
                        </a:rPr>
                        <a:t>The role and importance of the church in the worldwide community</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a:solidFill>
                            <a:srgbClr val="000000"/>
                          </a:solidFill>
                          <a:effectLst/>
                          <a:latin typeface="Comic Sans MS"/>
                          <a:ea typeface="Comic Sans MS"/>
                          <a:cs typeface="Comic Sans MS"/>
                        </a:rPr>
                        <a:t> </a:t>
                      </a:r>
                      <a:endParaRPr lang="en-GB" sz="5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500" dirty="0">
                          <a:solidFill>
                            <a:srgbClr val="000000"/>
                          </a:solidFill>
                          <a:effectLst/>
                          <a:latin typeface="Comic Sans MS"/>
                          <a:ea typeface="Comic Sans MS"/>
                          <a:cs typeface="Comic Sans MS"/>
                        </a:rPr>
                        <a:t> </a:t>
                      </a:r>
                      <a:endParaRPr lang="en-GB" sz="5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1" name="TextBox 20"/>
          <p:cNvSpPr txBox="1"/>
          <p:nvPr/>
        </p:nvSpPr>
        <p:spPr>
          <a:xfrm>
            <a:off x="6718934" y="18759"/>
            <a:ext cx="5528298" cy="3231654"/>
          </a:xfrm>
          <a:prstGeom prst="rect">
            <a:avLst/>
          </a:prstGeom>
          <a:noFill/>
        </p:spPr>
        <p:txBody>
          <a:bodyPr wrap="square" rtlCol="0">
            <a:spAutoFit/>
          </a:bodyPr>
          <a:lstStyle/>
          <a:p>
            <a:r>
              <a:rPr lang="en-GB" sz="1000" b="1" u="sng" dirty="0">
                <a:latin typeface="Comic Sans MS" panose="030F0702030302020204" pitchFamily="66" charset="0"/>
              </a:rPr>
              <a:t>Exam Questions:</a:t>
            </a:r>
          </a:p>
          <a:p>
            <a:r>
              <a:rPr lang="en-GB" sz="500" dirty="0">
                <a:latin typeface="Comic Sans MS" panose="030F0702030302020204" pitchFamily="66" charset="0"/>
              </a:rPr>
              <a:t>a) Outline 3 ways activities a Christian might do on pilgrimage (3)</a:t>
            </a:r>
          </a:p>
          <a:p>
            <a:r>
              <a:rPr lang="en-GB" sz="500" dirty="0">
                <a:latin typeface="Comic Sans MS" panose="030F0702030302020204" pitchFamily="66" charset="0"/>
              </a:rPr>
              <a:t>a)Outline 3 examples of ways in which Christians have been persecuted around the world (3)</a:t>
            </a:r>
          </a:p>
          <a:p>
            <a:r>
              <a:rPr lang="en-GB" sz="500" dirty="0">
                <a:latin typeface="Comic Sans MS" panose="030F0702030302020204" pitchFamily="66" charset="0"/>
              </a:rPr>
              <a:t>a) Outline 3 ways in which a Christian may pray (3)</a:t>
            </a:r>
          </a:p>
          <a:p>
            <a:endParaRPr lang="en-GB" sz="500" dirty="0">
              <a:latin typeface="Comic Sans MS" panose="030F0702030302020204" pitchFamily="66" charset="0"/>
            </a:endParaRPr>
          </a:p>
          <a:p>
            <a:r>
              <a:rPr lang="en-GB" sz="500" dirty="0">
                <a:latin typeface="Comic Sans MS" panose="030F0702030302020204" pitchFamily="66" charset="0"/>
              </a:rPr>
              <a:t>b) Explain two reasons why some Christians prefer to use liturgical worship to worship God (4)</a:t>
            </a:r>
          </a:p>
          <a:p>
            <a:r>
              <a:rPr lang="en-GB" sz="500" dirty="0">
                <a:latin typeface="Comic Sans MS" panose="030F0702030302020204" pitchFamily="66" charset="0"/>
              </a:rPr>
              <a:t>b) Explain why Jerusalem is important for Christians today (4)</a:t>
            </a:r>
          </a:p>
          <a:p>
            <a:r>
              <a:rPr lang="en-GB" sz="500" dirty="0">
                <a:latin typeface="Comic Sans MS" panose="030F0702030302020204" pitchFamily="66" charset="0"/>
              </a:rPr>
              <a:t>b) Explain two ways in which a local church is important for the local area (4)</a:t>
            </a:r>
          </a:p>
          <a:p>
            <a:r>
              <a:rPr lang="en-GB" sz="500" dirty="0">
                <a:latin typeface="Comic Sans MS" panose="030F0702030302020204" pitchFamily="66" charset="0"/>
              </a:rPr>
              <a:t>b) Explain two reasons why the Lord’s Prayer is important to Christians (4)</a:t>
            </a:r>
          </a:p>
          <a:p>
            <a:endParaRPr lang="en-GB" sz="500" dirty="0">
              <a:latin typeface="Comic Sans MS" panose="030F0702030302020204" pitchFamily="66" charset="0"/>
            </a:endParaRPr>
          </a:p>
          <a:p>
            <a:r>
              <a:rPr lang="en-GB" sz="500" dirty="0">
                <a:latin typeface="Comic Sans MS" panose="030F0702030302020204" pitchFamily="66" charset="0"/>
              </a:rPr>
              <a:t>c) Explain two reasons why baptism is important for most Christians. In your answer you must include a source of wisdom and authority (5)</a:t>
            </a:r>
          </a:p>
          <a:p>
            <a:r>
              <a:rPr lang="en-GB" sz="500" dirty="0">
                <a:latin typeface="Comic Sans MS" panose="030F0702030302020204" pitchFamily="66" charset="0"/>
              </a:rPr>
              <a:t>c) Explain two reasons why the Lord’s prayer is important for Christians. In your answer you must include a source of wisdom and authority (5)</a:t>
            </a:r>
          </a:p>
          <a:p>
            <a:r>
              <a:rPr lang="en-GB" sz="500" dirty="0">
                <a:latin typeface="Comic Sans MS" panose="030F0702030302020204" pitchFamily="66" charset="0"/>
              </a:rPr>
              <a:t>c) Explain two reasons why Holy Week is significant for Christians. In your answer you must include a source of wisdom and authority (5)</a:t>
            </a:r>
          </a:p>
          <a:p>
            <a:r>
              <a:rPr lang="en-GB" sz="500" dirty="0">
                <a:latin typeface="Comic Sans MS" panose="030F0702030302020204" pitchFamily="66" charset="0"/>
              </a:rPr>
              <a:t>d) Explain two reasons why worshippers in a Church community should evangelise in the local areas. In your answer you must include a source of wisdom and authority (5)</a:t>
            </a:r>
          </a:p>
          <a:p>
            <a:endParaRPr lang="en-GB" sz="500" dirty="0">
              <a:latin typeface="Comic Sans MS" panose="030F0702030302020204" pitchFamily="66" charset="0"/>
            </a:endParaRPr>
          </a:p>
          <a:p>
            <a:endParaRPr lang="en-GB" sz="500" dirty="0">
              <a:latin typeface="Comic Sans MS" panose="030F0702030302020204" pitchFamily="66" charset="0"/>
            </a:endParaRPr>
          </a:p>
          <a:p>
            <a:r>
              <a:rPr lang="en-GB" sz="500" dirty="0">
                <a:latin typeface="Comic Sans MS" panose="030F0702030302020204" pitchFamily="66" charset="0"/>
              </a:rPr>
              <a:t>d) ‘It’s easy to be a Christian in today’s world’ Evaluate this statement considering arguments for and against. In your response you should:</a:t>
            </a:r>
          </a:p>
          <a:p>
            <a:pPr marL="171450" indent="-171450">
              <a:buFont typeface="Arial" panose="020B0604020202020204" pitchFamily="34" charset="0"/>
              <a:buChar char="•"/>
            </a:pPr>
            <a:r>
              <a:rPr lang="en-GB" sz="500" dirty="0">
                <a:latin typeface="Comic Sans MS" panose="030F0702030302020204" pitchFamily="66" charset="0"/>
              </a:rPr>
              <a:t>Refer to Christian teachings</a:t>
            </a:r>
          </a:p>
          <a:p>
            <a:pPr marL="171450" indent="-171450">
              <a:buFont typeface="Arial" panose="020B0604020202020204" pitchFamily="34" charset="0"/>
              <a:buChar char="•"/>
            </a:pPr>
            <a:r>
              <a:rPr lang="en-GB" sz="500" dirty="0">
                <a:latin typeface="Comic Sans MS" panose="030F0702030302020204" pitchFamily="66" charset="0"/>
              </a:rPr>
              <a:t>Refer to different Christian points of view</a:t>
            </a:r>
          </a:p>
          <a:p>
            <a:pPr marL="171450" indent="-171450">
              <a:buFont typeface="Arial" panose="020B0604020202020204" pitchFamily="34" charset="0"/>
              <a:buChar char="•"/>
            </a:pPr>
            <a:r>
              <a:rPr lang="en-GB" sz="500" dirty="0">
                <a:latin typeface="Comic Sans MS" panose="030F0702030302020204" pitchFamily="66" charset="0"/>
              </a:rPr>
              <a:t>Reach a justified conclusion (15)</a:t>
            </a:r>
          </a:p>
          <a:p>
            <a:r>
              <a:rPr lang="en-GB" sz="500" dirty="0">
                <a:latin typeface="Comic Sans MS" panose="030F0702030302020204" pitchFamily="66" charset="0"/>
              </a:rPr>
              <a:t>d) ‘All Christians should give money to charity’ Evaluate this statement considering arguments for and against. In your response you should:</a:t>
            </a:r>
          </a:p>
          <a:p>
            <a:pPr marL="171450" indent="-171450">
              <a:buFont typeface="Arial" panose="020B0604020202020204" pitchFamily="34" charset="0"/>
              <a:buChar char="•"/>
            </a:pPr>
            <a:r>
              <a:rPr lang="en-GB" sz="500" dirty="0">
                <a:latin typeface="Comic Sans MS" panose="030F0702030302020204" pitchFamily="66" charset="0"/>
              </a:rPr>
              <a:t>Refer to Christian points of view</a:t>
            </a:r>
          </a:p>
          <a:p>
            <a:pPr marL="171450" indent="-171450">
              <a:buFont typeface="Arial" panose="020B0604020202020204" pitchFamily="34" charset="0"/>
              <a:buChar char="•"/>
            </a:pPr>
            <a:r>
              <a:rPr lang="en-GB" sz="500" dirty="0">
                <a:latin typeface="Comic Sans MS" panose="030F0702030302020204" pitchFamily="66" charset="0"/>
              </a:rPr>
              <a:t>Refer to different Christian points of view</a:t>
            </a:r>
          </a:p>
          <a:p>
            <a:pPr marL="171450" indent="-171450">
              <a:buFont typeface="Arial" panose="020B0604020202020204" pitchFamily="34" charset="0"/>
              <a:buChar char="•"/>
            </a:pPr>
            <a:r>
              <a:rPr lang="en-GB" sz="500" dirty="0">
                <a:latin typeface="Comic Sans MS" panose="030F0702030302020204" pitchFamily="66" charset="0"/>
              </a:rPr>
              <a:t>Reach a justified conclusion (15)</a:t>
            </a:r>
          </a:p>
          <a:p>
            <a:r>
              <a:rPr lang="en-GB" sz="500" dirty="0">
                <a:latin typeface="Comic Sans MS" panose="030F0702030302020204" pitchFamily="66" charset="0"/>
              </a:rPr>
              <a:t>d) ‘Each area should have one Christian church, you don’t need separate churches for each denomination’ Evaluate this statement considering arguments for and against. In your response you should:</a:t>
            </a:r>
          </a:p>
          <a:p>
            <a:pPr marL="171450" indent="-171450">
              <a:buFont typeface="Arial" panose="020B0604020202020204" pitchFamily="34" charset="0"/>
              <a:buChar char="•"/>
            </a:pPr>
            <a:r>
              <a:rPr lang="en-GB" sz="500" dirty="0">
                <a:latin typeface="Comic Sans MS" panose="030F0702030302020204" pitchFamily="66" charset="0"/>
              </a:rPr>
              <a:t>Refer to Christian teachings</a:t>
            </a:r>
          </a:p>
          <a:p>
            <a:pPr marL="171450" indent="-171450">
              <a:buFont typeface="Arial" panose="020B0604020202020204" pitchFamily="34" charset="0"/>
              <a:buChar char="•"/>
            </a:pPr>
            <a:r>
              <a:rPr lang="en-GB" sz="500" dirty="0">
                <a:latin typeface="Comic Sans MS" panose="030F0702030302020204" pitchFamily="66" charset="0"/>
              </a:rPr>
              <a:t>Reach a justified conclusion  (15)</a:t>
            </a:r>
          </a:p>
          <a:p>
            <a:r>
              <a:rPr lang="en-GB" sz="500" dirty="0">
                <a:latin typeface="Comic Sans MS" panose="030F0702030302020204" pitchFamily="66" charset="0"/>
              </a:rPr>
              <a:t>d) ‘Christmas is more important than Easter’ Evaluate this statement considering arguments for and against. In your response you should:</a:t>
            </a:r>
          </a:p>
          <a:p>
            <a:pPr marL="171450" indent="-171450">
              <a:buFont typeface="Arial" panose="020B0604020202020204" pitchFamily="34" charset="0"/>
              <a:buChar char="•"/>
            </a:pPr>
            <a:r>
              <a:rPr lang="en-GB" sz="500" dirty="0">
                <a:latin typeface="Comic Sans MS" panose="030F0702030302020204" pitchFamily="66" charset="0"/>
              </a:rPr>
              <a:t>Refer to Christian points of view</a:t>
            </a:r>
          </a:p>
          <a:p>
            <a:pPr marL="171450" indent="-171450">
              <a:buFont typeface="Arial" panose="020B0604020202020204" pitchFamily="34" charset="0"/>
              <a:buChar char="•"/>
            </a:pPr>
            <a:r>
              <a:rPr lang="en-GB" sz="500" dirty="0">
                <a:latin typeface="Comic Sans MS" panose="030F0702030302020204" pitchFamily="66" charset="0"/>
              </a:rPr>
              <a:t>Reach a justified conclusion (15)</a:t>
            </a:r>
          </a:p>
          <a:p>
            <a:r>
              <a:rPr lang="en-GB" sz="500" dirty="0">
                <a:latin typeface="Comic Sans MS" panose="030F0702030302020204" pitchFamily="66" charset="0"/>
              </a:rPr>
              <a:t>d) ‘All Christians should go on pilgrimage to Jerusalem’ Evaluate this statement considering arguments for and against. In your response you should:</a:t>
            </a:r>
          </a:p>
          <a:p>
            <a:pPr marL="171450" indent="-171450">
              <a:buFont typeface="Arial" panose="020B0604020202020204" pitchFamily="34" charset="0"/>
              <a:buChar char="•"/>
            </a:pPr>
            <a:r>
              <a:rPr lang="en-GB" sz="500" dirty="0">
                <a:latin typeface="Comic Sans MS" panose="030F0702030302020204" pitchFamily="66" charset="0"/>
              </a:rPr>
              <a:t>Refer to Christian points of view</a:t>
            </a:r>
          </a:p>
          <a:p>
            <a:pPr marL="171450" indent="-171450">
              <a:buFont typeface="Arial" panose="020B0604020202020204" pitchFamily="34" charset="0"/>
              <a:buChar char="•"/>
            </a:pPr>
            <a:r>
              <a:rPr lang="en-GB" sz="500" dirty="0">
                <a:latin typeface="Comic Sans MS" panose="030F0702030302020204" pitchFamily="66" charset="0"/>
              </a:rPr>
              <a:t>Refer to different Christian points of view</a:t>
            </a:r>
          </a:p>
          <a:p>
            <a:pPr marL="171450" indent="-171450">
              <a:buFont typeface="Arial" panose="020B0604020202020204" pitchFamily="34" charset="0"/>
              <a:buChar char="•"/>
            </a:pPr>
            <a:r>
              <a:rPr lang="en-GB" sz="500" dirty="0">
                <a:latin typeface="Comic Sans MS" panose="030F0702030302020204" pitchFamily="66" charset="0"/>
              </a:rPr>
              <a:t>Reach a justified conclusion (15)</a:t>
            </a:r>
          </a:p>
          <a:p>
            <a:endParaRPr lang="en-GB" sz="800" dirty="0">
              <a:latin typeface="Comic Sans MS" panose="030F0702030302020204" pitchFamily="66" charset="0"/>
            </a:endParaRPr>
          </a:p>
          <a:p>
            <a:endParaRPr lang="en-GB" sz="800" dirty="0">
              <a:latin typeface="Comic Sans MS" panose="030F0702030302020204" pitchFamily="66" charset="0"/>
            </a:endParaRPr>
          </a:p>
          <a:p>
            <a:endParaRPr lang="en-GB" sz="800" dirty="0">
              <a:latin typeface="Comic Sans MS" panose="030F0702030302020204" pitchFamily="66" charset="0"/>
            </a:endParaRPr>
          </a:p>
        </p:txBody>
      </p:sp>
      <p:sp>
        <p:nvSpPr>
          <p:cNvPr id="22" name="TextBox 21"/>
          <p:cNvSpPr txBox="1"/>
          <p:nvPr/>
        </p:nvSpPr>
        <p:spPr>
          <a:xfrm>
            <a:off x="10278319" y="2668484"/>
            <a:ext cx="1728486" cy="1384995"/>
          </a:xfrm>
          <a:prstGeom prst="rect">
            <a:avLst/>
          </a:prstGeom>
          <a:noFill/>
        </p:spPr>
        <p:txBody>
          <a:bodyPr wrap="square" rtlCol="0">
            <a:spAutoFit/>
          </a:bodyPr>
          <a:lstStyle/>
          <a:p>
            <a:pPr algn="ctr"/>
            <a:r>
              <a:rPr lang="en-GB" sz="2800" b="1" u="sng" dirty="0">
                <a:latin typeface="Comic Sans MS" panose="030F0702030302020204" pitchFamily="66" charset="0"/>
              </a:rPr>
              <a:t>Living a Christian life</a:t>
            </a:r>
          </a:p>
        </p:txBody>
      </p:sp>
      <p:pic>
        <p:nvPicPr>
          <p:cNvPr id="205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58875" y="3512161"/>
            <a:ext cx="570065" cy="78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05295" y="3551939"/>
            <a:ext cx="566718" cy="74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63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aff96f5-a7d4-4f1d-8526-ffc6a0e3c1dd" xsi:nil="true"/>
    <lcf76f155ced4ddcb4097134ff3c332f xmlns="2ae8b9b8-deb7-4e47-ba09-cc2898df0d8c">
      <Terms xmlns="http://schemas.microsoft.com/office/infopath/2007/PartnerControls"/>
    </lcf76f155ced4ddcb4097134ff3c332f>
    <Beth xmlns="2ae8b9b8-deb7-4e47-ba09-cc2898df0d8c" xsi:nil="true"/>
    <DateandTime xmlns="2ae8b9b8-deb7-4e47-ba09-cc2898df0d8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9E0B2B11D76E45A4A8CA10C7FC0931" ma:contentTypeVersion="20" ma:contentTypeDescription="Create a new document." ma:contentTypeScope="" ma:versionID="f480f0e97bcf7e6ea435bba64c474ce2">
  <xsd:schema xmlns:xsd="http://www.w3.org/2001/XMLSchema" xmlns:xs="http://www.w3.org/2001/XMLSchema" xmlns:p="http://schemas.microsoft.com/office/2006/metadata/properties" xmlns:ns2="2ae8b9b8-deb7-4e47-ba09-cc2898df0d8c" xmlns:ns3="baff96f5-a7d4-4f1d-8526-ffc6a0e3c1dd" targetNamespace="http://schemas.microsoft.com/office/2006/metadata/properties" ma:root="true" ma:fieldsID="c656060c42fcb9b913b267268bc8f422" ns2:_="" ns3:_="">
    <xsd:import namespace="2ae8b9b8-deb7-4e47-ba09-cc2898df0d8c"/>
    <xsd:import namespace="baff96f5-a7d4-4f1d-8526-ffc6a0e3c1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Beth" minOccurs="0"/>
                <xsd:element ref="ns2:MediaServiceLocation" minOccurs="0"/>
                <xsd:element ref="ns2:DateandTim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8b9b8-deb7-4e47-ba09-cc2898df0d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Beth" ma:index="19" nillable="true" ma:displayName="Beth" ma:format="DateTime" ma:internalName="Beth">
      <xsd:simpleType>
        <xsd:restriction base="dms:DateTime"/>
      </xsd:simpleType>
    </xsd:element>
    <xsd:element name="MediaServiceLocation" ma:index="20" nillable="true" ma:displayName="Location" ma:internalName="MediaServiceLocation" ma:readOnly="true">
      <xsd:simpleType>
        <xsd:restriction base="dms:Text"/>
      </xsd:simpleType>
    </xsd:element>
    <xsd:element name="DateandTime" ma:index="21" nillable="true" ma:displayName="Date and Time" ma:format="DateOnly" ma:internalName="DateandTime">
      <xsd:simpleType>
        <xsd:restriction base="dms:DateTime"/>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f716dc5-a102-461f-8ebd-7330aa7d30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ff96f5-a7d4-4f1d-8526-ffc6a0e3c1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6046488-a493-40a3-aad1-5cc745c4a11b}" ma:internalName="TaxCatchAll" ma:showField="CatchAllData" ma:web="baff96f5-a7d4-4f1d-8526-ffc6a0e3c1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44D210-5B8E-4AA2-9CE1-7214D7F9A6C6}">
  <ds:schemaRefs>
    <ds:schemaRef ds:uri="http://schemas.microsoft.com/office/2006/metadata/properties"/>
    <ds:schemaRef ds:uri="http://schemas.microsoft.com/office/infopath/2007/PartnerControls"/>
    <ds:schemaRef ds:uri="5771ca71-c39d-472f-9aab-ebad082fc37b"/>
    <ds:schemaRef ds:uri="76cac377-02ac-48b2-ad01-2bc6b9757121"/>
  </ds:schemaRefs>
</ds:datastoreItem>
</file>

<file path=customXml/itemProps2.xml><?xml version="1.0" encoding="utf-8"?>
<ds:datastoreItem xmlns:ds="http://schemas.openxmlformats.org/officeDocument/2006/customXml" ds:itemID="{00E32F3E-6891-47FA-8000-1E76BD595990}">
  <ds:schemaRefs>
    <ds:schemaRef ds:uri="http://schemas.microsoft.com/sharepoint/v3/contenttype/forms"/>
  </ds:schemaRefs>
</ds:datastoreItem>
</file>

<file path=customXml/itemProps3.xml><?xml version="1.0" encoding="utf-8"?>
<ds:datastoreItem xmlns:ds="http://schemas.openxmlformats.org/officeDocument/2006/customXml" ds:itemID="{AD973365-E792-4963-A9D1-9AEF9E804348}"/>
</file>

<file path=docProps/app.xml><?xml version="1.0" encoding="utf-8"?>
<Properties xmlns="http://schemas.openxmlformats.org/officeDocument/2006/extended-properties" xmlns:vt="http://schemas.openxmlformats.org/officeDocument/2006/docPropsVTypes">
  <TotalTime>452</TotalTime>
  <Words>5012</Words>
  <Application>Microsoft Office PowerPoint</Application>
  <PresentationFormat>Widescreen</PresentationFormat>
  <Paragraphs>438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Clarke</dc:creator>
  <cp:lastModifiedBy>Lisa Martin</cp:lastModifiedBy>
  <cp:revision>37</cp:revision>
  <dcterms:created xsi:type="dcterms:W3CDTF">2018-05-03T18:46:04Z</dcterms:created>
  <dcterms:modified xsi:type="dcterms:W3CDTF">2024-11-20T09:51:17Z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0x0101009B9E0B2B11D76E45A4A8CA10C7FC0931</vt:lpwstr>
  </property>
  <property fmtid="{D5CDD505-2E9C-101B-9397-08002B2CF9AE}" pid="3" name="Order">
    <vt:r8>9893600</vt:r8>
  </property>
</Properties>
</file>