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0C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130" d="100"/>
          <a:sy n="130" d="100"/>
        </p:scale>
        <p:origin x="3672" y="86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79002B5-FE11-4377-A78C-585530D51A4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6A2E7D28-ACF1-4F4E-BD39-D2B3A52BC1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3407F50D-DBEA-4843-B3FB-758B5393B68B}"/>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5" name="Footer Placeholder 4">
            <a:extLst>
              <a:ext uri="{FF2B5EF4-FFF2-40B4-BE49-F238E27FC236}">
                <a16:creationId xmlns:a16="http://schemas.microsoft.com/office/drawing/2014/main" xmlns="" id="{60ACF591-CCCF-4B67-AB80-31199170607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7BF6A3B8-2884-46EE-93BB-802D5B3C04F1}"/>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1646135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43D91C6-76F0-4A18-86CE-BCE7C982EEC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487F63AD-7B80-4A23-8F05-B35F44F7539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7BDA61D-D345-48DB-A655-CD53A53EC454}"/>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5" name="Footer Placeholder 4">
            <a:extLst>
              <a:ext uri="{FF2B5EF4-FFF2-40B4-BE49-F238E27FC236}">
                <a16:creationId xmlns:a16="http://schemas.microsoft.com/office/drawing/2014/main" xmlns="" id="{B124DF06-95F8-4523-9C26-A31A887782F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0A10373B-5628-4E6F-AE2D-35DF3AE36553}"/>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2113982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3EB4FC1-BFC4-458D-9DB0-CB77E7D48E4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ED9E881-2127-46E6-83C4-F3E02F91498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8D7F8D9-1680-4337-BDFA-E1D8082CF645}"/>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5" name="Footer Placeholder 4">
            <a:extLst>
              <a:ext uri="{FF2B5EF4-FFF2-40B4-BE49-F238E27FC236}">
                <a16:creationId xmlns:a16="http://schemas.microsoft.com/office/drawing/2014/main" xmlns="" id="{32D6B806-FA2F-4E38-AB15-E0EBE0F03B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3114A1F1-69DE-468A-BC98-100193F5C66D}"/>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439118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43133F-E5AC-4BE6-A8E0-43EF5A6BE5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88A0A2A8-7241-4EE8-A529-19E1E247198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15782B4B-5EFA-4017-80E2-28B49B3F63D4}"/>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5" name="Footer Placeholder 4">
            <a:extLst>
              <a:ext uri="{FF2B5EF4-FFF2-40B4-BE49-F238E27FC236}">
                <a16:creationId xmlns:a16="http://schemas.microsoft.com/office/drawing/2014/main" xmlns="" id="{87954D89-F4AB-4AD9-9EFC-A7DCFD8022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373E7CF-B3C6-426C-9997-B19EDD44FF0D}"/>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1070393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B5B0B2-52D2-4628-92CE-786B6C2173D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F55047AF-573B-4F8F-B4BD-49835D8344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1860B169-F09D-4070-BADD-412D41F17534}"/>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5" name="Footer Placeholder 4">
            <a:extLst>
              <a:ext uri="{FF2B5EF4-FFF2-40B4-BE49-F238E27FC236}">
                <a16:creationId xmlns:a16="http://schemas.microsoft.com/office/drawing/2014/main" xmlns="" id="{E35D1B10-E92D-4F6C-AB4E-2954F27D035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0699722-9E37-4E16-A8C3-3AB1DB2621AD}"/>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3824678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2EC630-CD26-4750-87CE-D9ACEF3CFAC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BBF7269B-BAC6-4CC0-889F-588C2ED49BE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A1813E8F-8B74-491E-BA8A-5B52E48F54B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10E6EA28-7B0E-473B-900D-A652A6FB8708}"/>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6" name="Footer Placeholder 5">
            <a:extLst>
              <a:ext uri="{FF2B5EF4-FFF2-40B4-BE49-F238E27FC236}">
                <a16:creationId xmlns:a16="http://schemas.microsoft.com/office/drawing/2014/main" xmlns="" id="{F9251822-764C-4C82-80FE-42B573CA4F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DD84835A-A0FD-47AD-B001-67C815E36005}"/>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2107273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2361A6-0A06-4610-A903-0B344FC2E3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B4D499A2-558B-4FCD-BF43-E8D17D031D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4E4B127-B2A2-47C5-8F28-F812C3F88A1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DBBFEE91-9E2C-42E6-B717-DC8C552E24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B61FEEFD-C6CF-4B39-84F8-F3D7F6C38E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5C5E96B7-EE4B-46D0-BB8E-55BD35E899BD}"/>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8" name="Footer Placeholder 7">
            <a:extLst>
              <a:ext uri="{FF2B5EF4-FFF2-40B4-BE49-F238E27FC236}">
                <a16:creationId xmlns:a16="http://schemas.microsoft.com/office/drawing/2014/main" xmlns="" id="{939CD9B2-69CA-4DE3-A552-F5142216FB3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54530E59-A5DB-4BF3-8906-FB1B2402C7D7}"/>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196233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C65263-2694-43DE-96EE-73F22C8FFA7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1FC3C84B-C546-4D7A-8AE2-84994A161181}"/>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4" name="Footer Placeholder 3">
            <a:extLst>
              <a:ext uri="{FF2B5EF4-FFF2-40B4-BE49-F238E27FC236}">
                <a16:creationId xmlns:a16="http://schemas.microsoft.com/office/drawing/2014/main" xmlns="" id="{D6BAC8E9-806E-4FDF-B98C-5231C4030E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D6A3F010-28F3-4556-8D14-1E8216F6346D}"/>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4172852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F13D74B-60AD-43D4-9FEA-5BEBA9672235}"/>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3" name="Footer Placeholder 2">
            <a:extLst>
              <a:ext uri="{FF2B5EF4-FFF2-40B4-BE49-F238E27FC236}">
                <a16:creationId xmlns:a16="http://schemas.microsoft.com/office/drawing/2014/main" xmlns="" id="{1AD8FDB4-486F-47DD-90B5-1460F9F1301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F232A414-7461-43E9-907E-0768B4BDBD44}"/>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128875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AAD9FE-FE08-4E32-9806-978ED15C61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30FCCCF-481F-4523-9A34-703CC378B7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DF821ADC-6E36-44A9-8A03-C84C94825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EE43A2D-BB05-4A50-B207-B36E0645C90A}"/>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6" name="Footer Placeholder 5">
            <a:extLst>
              <a:ext uri="{FF2B5EF4-FFF2-40B4-BE49-F238E27FC236}">
                <a16:creationId xmlns:a16="http://schemas.microsoft.com/office/drawing/2014/main" xmlns="" id="{0D13A6DF-46F9-41A7-B53C-1CA3A4A3AFE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80A2D3F-F98D-4103-A04F-05EC9D5A2228}"/>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4168050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D81371-15A7-43CF-8B0D-01AC3F2A5C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43116AC8-BE10-472A-B9A0-225D47BFA7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B64131E2-81C7-411D-8926-FEE5F60283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9A806881-DE29-4CB7-832E-9D17120AAC7C}"/>
              </a:ext>
            </a:extLst>
          </p:cNvPr>
          <p:cNvSpPr>
            <a:spLocks noGrp="1"/>
          </p:cNvSpPr>
          <p:nvPr>
            <p:ph type="dt" sz="half" idx="10"/>
          </p:nvPr>
        </p:nvSpPr>
        <p:spPr/>
        <p:txBody>
          <a:bodyPr/>
          <a:lstStyle/>
          <a:p>
            <a:fld id="{0196A4A7-065C-4EA4-817B-D12538C558EE}" type="datetimeFigureOut">
              <a:rPr lang="en-GB" smtClean="0"/>
              <a:t>26/02/2019</a:t>
            </a:fld>
            <a:endParaRPr lang="en-GB"/>
          </a:p>
        </p:txBody>
      </p:sp>
      <p:sp>
        <p:nvSpPr>
          <p:cNvPr id="6" name="Footer Placeholder 5">
            <a:extLst>
              <a:ext uri="{FF2B5EF4-FFF2-40B4-BE49-F238E27FC236}">
                <a16:creationId xmlns:a16="http://schemas.microsoft.com/office/drawing/2014/main" xmlns="" id="{442BD7FD-58BF-493B-87AE-91CDB246EDB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991B2080-1E20-4ED0-A448-D214E4FC175C}"/>
              </a:ext>
            </a:extLst>
          </p:cNvPr>
          <p:cNvSpPr>
            <a:spLocks noGrp="1"/>
          </p:cNvSpPr>
          <p:nvPr>
            <p:ph type="sldNum" sz="quarter" idx="12"/>
          </p:nvPr>
        </p:nvSpPr>
        <p:spPr/>
        <p:txBody>
          <a:bodyPr/>
          <a:lstStyle/>
          <a:p>
            <a:fld id="{179EFA19-60B0-49B7-9B33-8EBB770EE327}" type="slidenum">
              <a:rPr lang="en-GB" smtClean="0"/>
              <a:t>‹#›</a:t>
            </a:fld>
            <a:endParaRPr lang="en-GB"/>
          </a:p>
        </p:txBody>
      </p:sp>
    </p:spTree>
    <p:extLst>
      <p:ext uri="{BB962C8B-B14F-4D97-AF65-F5344CB8AC3E}">
        <p14:creationId xmlns:p14="http://schemas.microsoft.com/office/powerpoint/2010/main" val="190948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5811EAED-732A-4EC7-B2C9-9EF0AB03AC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4F3F4561-EC52-4332-9F51-F6A28D4CD0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A0EB040F-C15F-4264-B28C-EDE7B68413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96A4A7-065C-4EA4-817B-D12538C558EE}" type="datetimeFigureOut">
              <a:rPr lang="en-GB" smtClean="0"/>
              <a:t>26/02/2019</a:t>
            </a:fld>
            <a:endParaRPr lang="en-GB"/>
          </a:p>
        </p:txBody>
      </p:sp>
      <p:sp>
        <p:nvSpPr>
          <p:cNvPr id="5" name="Footer Placeholder 4">
            <a:extLst>
              <a:ext uri="{FF2B5EF4-FFF2-40B4-BE49-F238E27FC236}">
                <a16:creationId xmlns:a16="http://schemas.microsoft.com/office/drawing/2014/main" xmlns="" id="{DD2385ED-B6F0-45EC-8173-4F482BC315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EA0C547F-18C0-4262-BA38-B73F1B5549E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9EFA19-60B0-49B7-9B33-8EBB770EE327}" type="slidenum">
              <a:rPr lang="en-GB" smtClean="0"/>
              <a:t>‹#›</a:t>
            </a:fld>
            <a:endParaRPr lang="en-GB"/>
          </a:p>
        </p:txBody>
      </p:sp>
    </p:spTree>
    <p:extLst>
      <p:ext uri="{BB962C8B-B14F-4D97-AF65-F5344CB8AC3E}">
        <p14:creationId xmlns:p14="http://schemas.microsoft.com/office/powerpoint/2010/main" val="3766524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xmlns="" id="{BB26BF22-63D7-415A-9C4A-BE7AF3CC11CC}"/>
              </a:ext>
            </a:extLst>
          </p:cNvPr>
          <p:cNvGraphicFramePr>
            <a:graphicFrameLocks noGrp="1"/>
          </p:cNvGraphicFramePr>
          <p:nvPr>
            <p:extLst>
              <p:ext uri="{D42A27DB-BD31-4B8C-83A1-F6EECF244321}">
                <p14:modId xmlns:p14="http://schemas.microsoft.com/office/powerpoint/2010/main" val="919632808"/>
              </p:ext>
            </p:extLst>
          </p:nvPr>
        </p:nvGraphicFramePr>
        <p:xfrm>
          <a:off x="0" y="1"/>
          <a:ext cx="4858603" cy="6857993"/>
        </p:xfrm>
        <a:graphic>
          <a:graphicData uri="http://schemas.openxmlformats.org/drawingml/2006/table">
            <a:tbl>
              <a:tblPr firstRow="1" bandRow="1">
                <a:tableStyleId>{5C22544A-7EE6-4342-B048-85BDC9FD1C3A}</a:tableStyleId>
              </a:tblPr>
              <a:tblGrid>
                <a:gridCol w="1146412">
                  <a:extLst>
                    <a:ext uri="{9D8B030D-6E8A-4147-A177-3AD203B41FA5}">
                      <a16:colId xmlns:a16="http://schemas.microsoft.com/office/drawing/2014/main" xmlns="" val="2685474727"/>
                    </a:ext>
                  </a:extLst>
                </a:gridCol>
                <a:gridCol w="3712191">
                  <a:extLst>
                    <a:ext uri="{9D8B030D-6E8A-4147-A177-3AD203B41FA5}">
                      <a16:colId xmlns:a16="http://schemas.microsoft.com/office/drawing/2014/main" xmlns="" val="1727978832"/>
                    </a:ext>
                  </a:extLst>
                </a:gridCol>
              </a:tblGrid>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prayer Jesus taught his disciples that begins ‘Our Father’</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567560457"/>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Christian service of thanksgiving using bread and wine (also called Eucharist)</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202306816"/>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idea that humans are free to make their own choices</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38498534"/>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Looking after something so it can be passed on to the next generation</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405893"/>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belief that God took human form in Jesus</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30946110"/>
                  </a:ext>
                </a:extLst>
              </a:tr>
              <a:tr h="213360">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books of the Bible (Matthew, Mark, Luke and John), which are the only record of Jesus’ life</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151714222"/>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day before Jesus was crucified (Good Friday)</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53753445"/>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Speaking disrespectfully about God or sacred things</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960754858"/>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dirty="0">
                          <a:solidFill>
                            <a:srgbClr val="000000"/>
                          </a:solidFill>
                          <a:effectLst/>
                          <a:latin typeface="Comic Sans MS" panose="030F0702030302020204" pitchFamily="66" charset="0"/>
                        </a:rPr>
                        <a:t>The return of Christ to heaven</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077261160"/>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A short statement of belief attributed to the disciples of Jesus</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974027534"/>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An act that is against God’s will</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445399605"/>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dirty="0">
                          <a:solidFill>
                            <a:srgbClr val="000000"/>
                          </a:solidFill>
                          <a:effectLst/>
                          <a:latin typeface="Comic Sans MS" panose="030F0702030302020204" pitchFamily="66" charset="0"/>
                        </a:rPr>
                        <a:t>The act of delivering from sin and saving from evil</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037270204"/>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God’s gift which gives strength to be good and holy</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477824602"/>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Reconciliation between God and humans</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062180163"/>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Bringing together people who were opposed to each other</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9612771"/>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An outward ceremony through which God’s grace is given </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052670140"/>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A place where Catholics believe souls go after they death to be purified</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31485626"/>
                  </a:ext>
                </a:extLst>
              </a:tr>
              <a:tr h="213360">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dirty="0">
                          <a:solidFill>
                            <a:srgbClr val="000000"/>
                          </a:solidFill>
                          <a:effectLst/>
                          <a:latin typeface="Comic Sans MS" panose="030F0702030302020204" pitchFamily="66" charset="0"/>
                        </a:rPr>
                        <a:t>The belief that, after death, the body stays in the grave until the end of the world, when it is raise</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829769264"/>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A place of paradise in the presence of God</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331324197"/>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A place of horrors where Satan rules</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864473677"/>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The idea that the soul lives on after the death of the body</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918133658"/>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dirty="0">
                          <a:solidFill>
                            <a:srgbClr val="000000"/>
                          </a:solidFill>
                          <a:effectLst/>
                          <a:latin typeface="Comic Sans MS" panose="030F0702030302020204" pitchFamily="66" charset="0"/>
                        </a:rPr>
                        <a:t>Someone who does not believe that God exists</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545909459"/>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Someone unsure as to whether or not God exists</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358779311"/>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Suffering caused by actions done by humans</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831766032"/>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Suffering which is caused by nature and has nothing to do with humans</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516187861"/>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The belief that God is all-powerful</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726639284"/>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a:solidFill>
                            <a:srgbClr val="000000"/>
                          </a:solidFill>
                          <a:effectLst/>
                          <a:latin typeface="Comic Sans MS" panose="030F0702030302020204" pitchFamily="66" charset="0"/>
                        </a:rPr>
                        <a:t>The belief that God is all-good</a:t>
                      </a:r>
                      <a:endParaRPr lang="en-GB" sz="60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929713228"/>
                  </a:ext>
                </a:extLst>
              </a:tr>
              <a:tr h="231566">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1000"/>
                        </a:spcAft>
                      </a:pPr>
                      <a:r>
                        <a:rPr lang="en-GB" sz="600" b="0" i="0" u="none" strike="noStrike" dirty="0">
                          <a:solidFill>
                            <a:srgbClr val="000000"/>
                          </a:solidFill>
                          <a:effectLst/>
                          <a:latin typeface="Comic Sans MS" panose="030F0702030302020204" pitchFamily="66" charset="0"/>
                        </a:rPr>
                        <a:t>The belief that God knows everything that has happened and everything that is going to happen</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80733776"/>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prayer Jesus taught his disciples that begins ‘Our Father’</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308951426"/>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Christian service of thanksgiving using bread and wine (also called Eucharist)</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629496975"/>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The idea that humans are free to make their own choices</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420018832"/>
                  </a:ext>
                </a:extLst>
              </a:tr>
              <a:tr h="213783">
                <a:tc>
                  <a:txBody>
                    <a:bodyPr/>
                    <a:lstStyle/>
                    <a:p>
                      <a:pPr algn="ctr"/>
                      <a:endParaRPr lang="en-GB" sz="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rtl="0" fontAlgn="t">
                        <a:spcBef>
                          <a:spcPts val="0"/>
                        </a:spcBef>
                        <a:spcAft>
                          <a:spcPts val="0"/>
                        </a:spcAft>
                      </a:pPr>
                      <a:r>
                        <a:rPr lang="en-GB" sz="600" b="0" i="0" u="none" strike="noStrike" dirty="0">
                          <a:solidFill>
                            <a:srgbClr val="000000"/>
                          </a:solidFill>
                          <a:effectLst/>
                          <a:latin typeface="Comic Sans MS" panose="030F0702030302020204" pitchFamily="66" charset="0"/>
                        </a:rPr>
                        <a:t>Looking after something so it can be passed on to the next generation</a:t>
                      </a:r>
                      <a:endParaRPr lang="en-GB" sz="600" dirty="0">
                        <a:effectLst/>
                      </a:endParaRPr>
                    </a:p>
                  </a:txBody>
                  <a:tcPr marL="73025" marR="730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340235329"/>
                  </a:ext>
                </a:extLst>
              </a:tr>
            </a:tbl>
          </a:graphicData>
        </a:graphic>
      </p:graphicFrame>
      <p:sp>
        <p:nvSpPr>
          <p:cNvPr id="13" name="TextBox 12">
            <a:extLst>
              <a:ext uri="{FF2B5EF4-FFF2-40B4-BE49-F238E27FC236}">
                <a16:creationId xmlns:a16="http://schemas.microsoft.com/office/drawing/2014/main" xmlns="" id="{BD144C54-FAB6-4B39-A0BE-F69377598E80}"/>
              </a:ext>
            </a:extLst>
          </p:cNvPr>
          <p:cNvSpPr txBox="1"/>
          <p:nvPr/>
        </p:nvSpPr>
        <p:spPr>
          <a:xfrm>
            <a:off x="4911213" y="16397"/>
            <a:ext cx="3441217" cy="2492990"/>
          </a:xfrm>
          <a:prstGeom prst="rect">
            <a:avLst/>
          </a:prstGeom>
          <a:noFill/>
        </p:spPr>
        <p:txBody>
          <a:bodyPr wrap="square" rtlCol="0">
            <a:spAutoFit/>
          </a:bodyPr>
          <a:lstStyle/>
          <a:p>
            <a:r>
              <a:rPr lang="en-GB" sz="800" b="1" u="sng" dirty="0">
                <a:latin typeface="Comic Sans MS" panose="030F0702030302020204" pitchFamily="66" charset="0"/>
              </a:rPr>
              <a:t>1. The Trinity</a:t>
            </a:r>
          </a:p>
          <a:p>
            <a:endParaRPr lang="en-GB" sz="400" dirty="0">
              <a:solidFill>
                <a:srgbClr val="0070C0"/>
              </a:solidFill>
              <a:latin typeface="Comic Sans MS" panose="030F0702030302020204" pitchFamily="66" charset="0"/>
            </a:endParaRPr>
          </a:p>
          <a:p>
            <a:r>
              <a:rPr lang="en-GB" sz="600" b="1" dirty="0">
                <a:solidFill>
                  <a:srgbClr val="0070C0"/>
                </a:solidFill>
                <a:latin typeface="Comic Sans MS" panose="030F0702030302020204" pitchFamily="66" charset="0"/>
              </a:rPr>
              <a:t>Task: </a:t>
            </a:r>
            <a:r>
              <a:rPr lang="en-GB" sz="600" dirty="0">
                <a:latin typeface="Comic Sans MS" panose="030F0702030302020204" pitchFamily="66" charset="0"/>
              </a:rPr>
              <a:t>List two reasons why Christians believe that there is one God:</a:t>
            </a:r>
          </a:p>
          <a:p>
            <a:pPr>
              <a:lnSpc>
                <a:spcPct val="200000"/>
              </a:lnSpc>
            </a:pPr>
            <a:r>
              <a:rPr lang="en-GB" sz="600" dirty="0">
                <a:latin typeface="Comic Sans MS" panose="030F0702030302020204" pitchFamily="66" charset="0"/>
              </a:rPr>
              <a:t>- </a:t>
            </a:r>
          </a:p>
          <a:p>
            <a:pPr>
              <a:lnSpc>
                <a:spcPct val="200000"/>
              </a:lnSpc>
            </a:pPr>
            <a:r>
              <a:rPr lang="en-GB" sz="600" dirty="0">
                <a:latin typeface="Comic Sans MS" panose="030F0702030302020204" pitchFamily="66" charset="0"/>
              </a:rPr>
              <a:t>- </a:t>
            </a:r>
          </a:p>
          <a:p>
            <a:endParaRPr lang="en-GB" sz="400" b="1" dirty="0">
              <a:solidFill>
                <a:srgbClr val="0070C0"/>
              </a:solidFill>
              <a:latin typeface="Comic Sans MS" panose="030F0702030302020204" pitchFamily="66" charset="0"/>
            </a:endParaRPr>
          </a:p>
          <a:p>
            <a:r>
              <a:rPr lang="en-GB" sz="600" b="1" dirty="0">
                <a:solidFill>
                  <a:srgbClr val="0070C0"/>
                </a:solidFill>
                <a:latin typeface="Comic Sans MS" panose="030F0702030302020204" pitchFamily="66" charset="0"/>
              </a:rPr>
              <a:t>Task: </a:t>
            </a:r>
            <a:r>
              <a:rPr lang="en-GB" sz="600" dirty="0">
                <a:latin typeface="Comic Sans MS" panose="030F0702030302020204" pitchFamily="66" charset="0"/>
              </a:rPr>
              <a:t>Read the extract from the Nicene Creed. Highlight the sections in different colours that refer to the Father, the Son and the Holy Spirit. </a:t>
            </a:r>
          </a:p>
          <a:p>
            <a:endParaRPr lang="en-GB" sz="300" dirty="0">
              <a:latin typeface="Comic Sans MS" panose="030F0702030302020204" pitchFamily="66" charset="0"/>
            </a:endParaRPr>
          </a:p>
          <a:p>
            <a:pPr algn="ctr"/>
            <a:r>
              <a:rPr lang="en-GB" sz="600" i="1" dirty="0">
                <a:latin typeface="Comic Sans MS" panose="030F0702030302020204" pitchFamily="66" charset="0"/>
              </a:rPr>
              <a:t>‘We believe in one God, the Father, the Almighty…we believe in one Lord Jesus Christ, the only Son of God, eternally begotten of the Father, God from God…begotten not made, of one Being with the Father…We believe in the Holy Spirit, the Lord and giver of life, who proceeds from the Father and the Son. With the Father and the Son he is worshipped and glorified’</a:t>
            </a:r>
          </a:p>
          <a:p>
            <a:pPr algn="ctr"/>
            <a:endParaRPr lang="en-GB" sz="600" i="1" dirty="0">
              <a:latin typeface="Comic Sans MS" panose="030F0702030302020204" pitchFamily="66" charset="0"/>
            </a:endParaRPr>
          </a:p>
          <a:p>
            <a:r>
              <a:rPr lang="en-GB" sz="600" b="1" dirty="0">
                <a:solidFill>
                  <a:srgbClr val="0070C0"/>
                </a:solidFill>
                <a:latin typeface="Comic Sans MS" panose="030F0702030302020204" pitchFamily="66" charset="0"/>
              </a:rPr>
              <a:t>Task: </a:t>
            </a:r>
            <a:r>
              <a:rPr lang="en-GB" sz="600" dirty="0">
                <a:latin typeface="Comic Sans MS" panose="030F0702030302020204" pitchFamily="66" charset="0"/>
              </a:rPr>
              <a:t>List two ways in which the Trinity is shown in Christian worship</a:t>
            </a:r>
          </a:p>
          <a:p>
            <a:pPr>
              <a:lnSpc>
                <a:spcPct val="200000"/>
              </a:lnSpc>
            </a:pPr>
            <a:r>
              <a:rPr lang="en-GB" sz="700" dirty="0">
                <a:latin typeface="Comic Sans MS" panose="030F0702030302020204" pitchFamily="66" charset="0"/>
              </a:rPr>
              <a:t>- </a:t>
            </a:r>
          </a:p>
          <a:p>
            <a:pPr>
              <a:lnSpc>
                <a:spcPct val="200000"/>
              </a:lnSpc>
            </a:pPr>
            <a:r>
              <a:rPr lang="en-GB" sz="800" dirty="0">
                <a:latin typeface="Comic Sans MS" panose="030F0702030302020204" pitchFamily="66" charset="0"/>
              </a:rPr>
              <a:t>- </a:t>
            </a:r>
          </a:p>
          <a:p>
            <a:endParaRPr lang="en-GB" dirty="0">
              <a:latin typeface="Comic Sans MS" panose="030F0702030302020204" pitchFamily="66" charset="0"/>
            </a:endParaRPr>
          </a:p>
        </p:txBody>
      </p:sp>
      <p:sp>
        <p:nvSpPr>
          <p:cNvPr id="14" name="TextBox 13">
            <a:extLst>
              <a:ext uri="{FF2B5EF4-FFF2-40B4-BE49-F238E27FC236}">
                <a16:creationId xmlns:a16="http://schemas.microsoft.com/office/drawing/2014/main" xmlns="" id="{9F9E71D3-F8D8-42F4-843C-DDA5655D098F}"/>
              </a:ext>
            </a:extLst>
          </p:cNvPr>
          <p:cNvSpPr txBox="1"/>
          <p:nvPr/>
        </p:nvSpPr>
        <p:spPr>
          <a:xfrm>
            <a:off x="8270543" y="23771"/>
            <a:ext cx="3921457" cy="184666"/>
          </a:xfrm>
          <a:prstGeom prst="rect">
            <a:avLst/>
          </a:prstGeom>
          <a:noFill/>
        </p:spPr>
        <p:txBody>
          <a:bodyPr wrap="square" rtlCol="0">
            <a:spAutoFit/>
          </a:bodyPr>
          <a:lstStyle/>
          <a:p>
            <a:r>
              <a:rPr lang="en-GB" sz="600" b="1" dirty="0">
                <a:solidFill>
                  <a:srgbClr val="0070C0"/>
                </a:solidFill>
                <a:latin typeface="Comic Sans MS" panose="030F0702030302020204" pitchFamily="66" charset="0"/>
              </a:rPr>
              <a:t>Task: </a:t>
            </a:r>
            <a:r>
              <a:rPr lang="en-GB" sz="600" dirty="0">
                <a:latin typeface="Comic Sans MS" panose="030F0702030302020204" pitchFamily="66" charset="0"/>
              </a:rPr>
              <a:t>What role does each person within the Trinity do?</a:t>
            </a:r>
          </a:p>
        </p:txBody>
      </p:sp>
      <p:graphicFrame>
        <p:nvGraphicFramePr>
          <p:cNvPr id="15" name="Table 14">
            <a:extLst>
              <a:ext uri="{FF2B5EF4-FFF2-40B4-BE49-F238E27FC236}">
                <a16:creationId xmlns:a16="http://schemas.microsoft.com/office/drawing/2014/main" xmlns="" id="{656A9DDA-7D51-4250-8283-3DB4EDB8124F}"/>
              </a:ext>
            </a:extLst>
          </p:cNvPr>
          <p:cNvGraphicFramePr>
            <a:graphicFrameLocks noGrp="1"/>
          </p:cNvGraphicFramePr>
          <p:nvPr>
            <p:extLst>
              <p:ext uri="{D42A27DB-BD31-4B8C-83A1-F6EECF244321}">
                <p14:modId xmlns:p14="http://schemas.microsoft.com/office/powerpoint/2010/main" val="15622699"/>
              </p:ext>
            </p:extLst>
          </p:nvPr>
        </p:nvGraphicFramePr>
        <p:xfrm>
          <a:off x="8353272" y="194649"/>
          <a:ext cx="3755998" cy="1316100"/>
        </p:xfrm>
        <a:graphic>
          <a:graphicData uri="http://schemas.openxmlformats.org/drawingml/2006/table">
            <a:tbl>
              <a:tblPr firstRow="1" bandRow="1">
                <a:tableStyleId>{5C22544A-7EE6-4342-B048-85BDC9FD1C3A}</a:tableStyleId>
              </a:tblPr>
              <a:tblGrid>
                <a:gridCol w="728213">
                  <a:extLst>
                    <a:ext uri="{9D8B030D-6E8A-4147-A177-3AD203B41FA5}">
                      <a16:colId xmlns:a16="http://schemas.microsoft.com/office/drawing/2014/main" xmlns="" val="3704567273"/>
                    </a:ext>
                  </a:extLst>
                </a:gridCol>
                <a:gridCol w="3027785">
                  <a:extLst>
                    <a:ext uri="{9D8B030D-6E8A-4147-A177-3AD203B41FA5}">
                      <a16:colId xmlns:a16="http://schemas.microsoft.com/office/drawing/2014/main" xmlns="" val="351038352"/>
                    </a:ext>
                  </a:extLst>
                </a:gridCol>
              </a:tblGrid>
              <a:tr h="438700">
                <a:tc>
                  <a:txBody>
                    <a:bodyPr/>
                    <a:lstStyle/>
                    <a:p>
                      <a:pPr algn="ctr"/>
                      <a:r>
                        <a:rPr lang="en-GB" sz="600" b="0" dirty="0">
                          <a:solidFill>
                            <a:sysClr val="windowText" lastClr="000000"/>
                          </a:solidFill>
                          <a:latin typeface="Comic Sans MS" panose="030F0702030302020204" pitchFamily="66" charset="0"/>
                        </a:rPr>
                        <a:t>Father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700" b="0" dirty="0">
                        <a:solidFill>
                          <a:sysClr val="windowText" lastClr="000000"/>
                        </a:solidFill>
                        <a:latin typeface="Comic Sans MS" panose="030F0702030302020204" pitchFamily="66" charset="0"/>
                      </a:endParaRPr>
                    </a:p>
                    <a:p>
                      <a:pPr algn="ctr"/>
                      <a:endParaRPr lang="en-GB" sz="700" b="0" dirty="0">
                        <a:solidFill>
                          <a:sysClr val="windowText" lastClr="000000"/>
                        </a:solidFill>
                        <a:latin typeface="Comic Sans MS" panose="030F0702030302020204" pitchFamily="66" charset="0"/>
                      </a:endParaRPr>
                    </a:p>
                    <a:p>
                      <a:pPr algn="ctr"/>
                      <a:endParaRPr lang="en-GB" sz="700" b="0" dirty="0">
                        <a:solidFill>
                          <a:sysClr val="windowText" lastClr="00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1328688562"/>
                  </a:ext>
                </a:extLst>
              </a:tr>
              <a:tr h="438700">
                <a:tc>
                  <a:txBody>
                    <a:bodyPr/>
                    <a:lstStyle/>
                    <a:p>
                      <a:pPr algn="ctr"/>
                      <a:r>
                        <a:rPr lang="en-GB" sz="600" b="0" dirty="0">
                          <a:solidFill>
                            <a:sysClr val="windowText" lastClr="000000"/>
                          </a:solidFill>
                          <a:latin typeface="Comic Sans MS" panose="030F0702030302020204" pitchFamily="66" charset="0"/>
                        </a:rPr>
                        <a:t>Son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700" b="0" dirty="0">
                        <a:solidFill>
                          <a:sysClr val="windowText" lastClr="000000"/>
                        </a:solidFill>
                        <a:latin typeface="Comic Sans MS" panose="030F0702030302020204" pitchFamily="66" charset="0"/>
                      </a:endParaRPr>
                    </a:p>
                    <a:p>
                      <a:pPr algn="ctr"/>
                      <a:endParaRPr lang="en-GB" sz="700" b="0" dirty="0">
                        <a:solidFill>
                          <a:sysClr val="windowText" lastClr="000000"/>
                        </a:solidFill>
                        <a:latin typeface="Comic Sans MS" panose="030F0702030302020204" pitchFamily="66" charset="0"/>
                      </a:endParaRPr>
                    </a:p>
                    <a:p>
                      <a:pPr algn="ctr"/>
                      <a:endParaRPr lang="en-GB" sz="700" b="0" dirty="0">
                        <a:solidFill>
                          <a:sysClr val="windowText" lastClr="00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3967389171"/>
                  </a:ext>
                </a:extLst>
              </a:tr>
              <a:tr h="438700">
                <a:tc>
                  <a:txBody>
                    <a:bodyPr/>
                    <a:lstStyle/>
                    <a:p>
                      <a:pPr algn="ctr"/>
                      <a:r>
                        <a:rPr lang="en-GB" sz="600" b="0" dirty="0">
                          <a:solidFill>
                            <a:sysClr val="windowText" lastClr="000000"/>
                          </a:solidFill>
                          <a:latin typeface="Comic Sans MS" panose="030F0702030302020204" pitchFamily="66" charset="0"/>
                        </a:rPr>
                        <a:t>Holy Spirit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en-GB" sz="700" b="0" dirty="0">
                        <a:solidFill>
                          <a:sysClr val="windowText" lastClr="000000"/>
                        </a:solidFill>
                        <a:latin typeface="Comic Sans MS" panose="030F0702030302020204" pitchFamily="66" charset="0"/>
                      </a:endParaRPr>
                    </a:p>
                    <a:p>
                      <a:pPr algn="ctr"/>
                      <a:endParaRPr lang="en-GB" sz="700" b="0" dirty="0">
                        <a:solidFill>
                          <a:sysClr val="windowText" lastClr="000000"/>
                        </a:solidFill>
                        <a:latin typeface="Comic Sans MS" panose="030F0702030302020204" pitchFamily="66" charset="0"/>
                      </a:endParaRPr>
                    </a:p>
                    <a:p>
                      <a:pPr algn="ctr"/>
                      <a:endParaRPr lang="en-GB" sz="700" b="0" dirty="0">
                        <a:solidFill>
                          <a:sysClr val="windowText" lastClr="00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xmlns="" val="2146305496"/>
                  </a:ext>
                </a:extLst>
              </a:tr>
            </a:tbl>
          </a:graphicData>
        </a:graphic>
      </p:graphicFrame>
      <p:sp>
        <p:nvSpPr>
          <p:cNvPr id="18" name="TextBox 17">
            <a:extLst>
              <a:ext uri="{FF2B5EF4-FFF2-40B4-BE49-F238E27FC236}">
                <a16:creationId xmlns:a16="http://schemas.microsoft.com/office/drawing/2014/main" xmlns="" id="{E3ACEFAE-94B9-49C3-A3BD-145920321B33}"/>
              </a:ext>
            </a:extLst>
          </p:cNvPr>
          <p:cNvSpPr txBox="1"/>
          <p:nvPr/>
        </p:nvSpPr>
        <p:spPr>
          <a:xfrm>
            <a:off x="8311487" y="1510749"/>
            <a:ext cx="3921457" cy="607923"/>
          </a:xfrm>
          <a:prstGeom prst="rect">
            <a:avLst/>
          </a:prstGeom>
          <a:noFill/>
        </p:spPr>
        <p:txBody>
          <a:bodyPr wrap="square" rtlCol="0">
            <a:spAutoFit/>
          </a:bodyPr>
          <a:lstStyle/>
          <a:p>
            <a:r>
              <a:rPr lang="en-GB" sz="600" b="1" dirty="0">
                <a:solidFill>
                  <a:srgbClr val="0070C0"/>
                </a:solidFill>
                <a:latin typeface="Comic Sans MS" panose="030F0702030302020204" pitchFamily="66" charset="0"/>
              </a:rPr>
              <a:t>Task: </a:t>
            </a:r>
            <a:r>
              <a:rPr lang="en-GB" sz="600" dirty="0">
                <a:latin typeface="Comic Sans MS" panose="030F0702030302020204" pitchFamily="66" charset="0"/>
              </a:rPr>
              <a:t>What group of Christians do not agree with the Trinity? Why?</a:t>
            </a:r>
          </a:p>
          <a:p>
            <a:pPr>
              <a:lnSpc>
                <a:spcPct val="250000"/>
              </a:lnSpc>
            </a:pPr>
            <a:r>
              <a:rPr lang="en-GB" sz="600" dirty="0">
                <a:latin typeface="Comic Sans MS" panose="030F0702030302020204" pitchFamily="66" charset="0"/>
              </a:rPr>
              <a:t>____________________________________________________________________________________________________________________________________________________________</a:t>
            </a:r>
          </a:p>
        </p:txBody>
      </p:sp>
      <p:sp>
        <p:nvSpPr>
          <p:cNvPr id="19" name="Rectangle 18">
            <a:extLst>
              <a:ext uri="{FF2B5EF4-FFF2-40B4-BE49-F238E27FC236}">
                <a16:creationId xmlns:a16="http://schemas.microsoft.com/office/drawing/2014/main" xmlns="" id="{BA3498C3-2EC1-4608-A035-06FD790486EE}"/>
              </a:ext>
            </a:extLst>
          </p:cNvPr>
          <p:cNvSpPr/>
          <p:nvPr/>
        </p:nvSpPr>
        <p:spPr>
          <a:xfrm>
            <a:off x="4911213" y="1"/>
            <a:ext cx="7280787" cy="217892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xmlns="" id="{5BD2C2EA-B4E4-4415-982B-ECD4107333C8}"/>
              </a:ext>
            </a:extLst>
          </p:cNvPr>
          <p:cNvSpPr/>
          <p:nvPr/>
        </p:nvSpPr>
        <p:spPr>
          <a:xfrm>
            <a:off x="5000087" y="980752"/>
            <a:ext cx="3270455" cy="521089"/>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xmlns="" id="{713323A9-41F6-4592-9EF7-146DA016D214}"/>
              </a:ext>
            </a:extLst>
          </p:cNvPr>
          <p:cNvSpPr txBox="1"/>
          <p:nvPr/>
        </p:nvSpPr>
        <p:spPr>
          <a:xfrm>
            <a:off x="4869979" y="2274156"/>
            <a:ext cx="3797710" cy="1308050"/>
          </a:xfrm>
          <a:prstGeom prst="rect">
            <a:avLst/>
          </a:prstGeom>
          <a:noFill/>
        </p:spPr>
        <p:txBody>
          <a:bodyPr wrap="square" rtlCol="0">
            <a:spAutoFit/>
          </a:bodyPr>
          <a:lstStyle/>
          <a:p>
            <a:r>
              <a:rPr lang="en-GB" sz="800" b="1" u="sng" dirty="0">
                <a:latin typeface="Comic Sans MS" panose="030F0702030302020204" pitchFamily="66" charset="0"/>
              </a:rPr>
              <a:t>2. The creation of the universe and of humanity</a:t>
            </a:r>
          </a:p>
          <a:p>
            <a:endParaRPr lang="en-GB" sz="700" dirty="0">
              <a:latin typeface="Comic Sans MS" panose="030F0702030302020204" pitchFamily="66" charset="0"/>
            </a:endParaRPr>
          </a:p>
          <a:p>
            <a:r>
              <a:rPr lang="en-GB" sz="600" b="1" dirty="0">
                <a:solidFill>
                  <a:srgbClr val="FF0000"/>
                </a:solidFill>
                <a:latin typeface="Comic Sans MS" panose="030F0702030302020204" pitchFamily="66" charset="0"/>
              </a:rPr>
              <a:t>Task: </a:t>
            </a:r>
            <a:r>
              <a:rPr lang="en-GB" sz="600" dirty="0">
                <a:latin typeface="Comic Sans MS" panose="030F0702030302020204" pitchFamily="66" charset="0"/>
              </a:rPr>
              <a:t>Summarise the three creation stories found in the Bible</a:t>
            </a: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a:p>
            <a:endParaRPr lang="en-GB" sz="800" dirty="0">
              <a:latin typeface="Comic Sans MS" panose="030F0702030302020204" pitchFamily="66" charset="0"/>
            </a:endParaRPr>
          </a:p>
        </p:txBody>
      </p:sp>
      <p:graphicFrame>
        <p:nvGraphicFramePr>
          <p:cNvPr id="22" name="Table 21">
            <a:extLst>
              <a:ext uri="{FF2B5EF4-FFF2-40B4-BE49-F238E27FC236}">
                <a16:creationId xmlns:a16="http://schemas.microsoft.com/office/drawing/2014/main" xmlns="" id="{34522BDE-6BED-469B-8B60-DC5C9EA8ECF9}"/>
              </a:ext>
            </a:extLst>
          </p:cNvPr>
          <p:cNvGraphicFramePr>
            <a:graphicFrameLocks noGrp="1"/>
          </p:cNvGraphicFramePr>
          <p:nvPr>
            <p:extLst>
              <p:ext uri="{D42A27DB-BD31-4B8C-83A1-F6EECF244321}">
                <p14:modId xmlns:p14="http://schemas.microsoft.com/office/powerpoint/2010/main" val="3257366833"/>
              </p:ext>
            </p:extLst>
          </p:nvPr>
        </p:nvGraphicFramePr>
        <p:xfrm>
          <a:off x="4978224" y="2680265"/>
          <a:ext cx="3392653" cy="1815535"/>
        </p:xfrm>
        <a:graphic>
          <a:graphicData uri="http://schemas.openxmlformats.org/drawingml/2006/table">
            <a:tbl>
              <a:tblPr firstRow="1" bandRow="1">
                <a:tableStyleId>{5C22544A-7EE6-4342-B048-85BDC9FD1C3A}</a:tableStyleId>
              </a:tblPr>
              <a:tblGrid>
                <a:gridCol w="288133">
                  <a:extLst>
                    <a:ext uri="{9D8B030D-6E8A-4147-A177-3AD203B41FA5}">
                      <a16:colId xmlns:a16="http://schemas.microsoft.com/office/drawing/2014/main" xmlns="" val="745839225"/>
                    </a:ext>
                  </a:extLst>
                </a:gridCol>
                <a:gridCol w="3104520">
                  <a:extLst>
                    <a:ext uri="{9D8B030D-6E8A-4147-A177-3AD203B41FA5}">
                      <a16:colId xmlns:a16="http://schemas.microsoft.com/office/drawing/2014/main" xmlns="" val="2292995917"/>
                    </a:ext>
                  </a:extLst>
                </a:gridCol>
              </a:tblGrid>
              <a:tr h="594714">
                <a:tc>
                  <a:txBody>
                    <a:bodyPr/>
                    <a:lstStyle/>
                    <a:p>
                      <a:pPr algn="ctr"/>
                      <a:r>
                        <a:rPr lang="en-GB" sz="600" b="0" dirty="0">
                          <a:solidFill>
                            <a:sysClr val="windowText" lastClr="000000"/>
                          </a:solidFill>
                          <a:latin typeface="Comic Sans MS" panose="030F0702030302020204" pitchFamily="66" charset="0"/>
                        </a:rPr>
                        <a:t>Genesis 1</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ysClr val="windowText" lastClr="00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634846082"/>
                  </a:ext>
                </a:extLst>
              </a:tr>
              <a:tr h="611221">
                <a:tc>
                  <a:txBody>
                    <a:bodyPr/>
                    <a:lstStyle/>
                    <a:p>
                      <a:pPr algn="ctr"/>
                      <a:r>
                        <a:rPr lang="en-GB" sz="600" b="0" dirty="0">
                          <a:solidFill>
                            <a:sysClr val="windowText" lastClr="000000"/>
                          </a:solidFill>
                          <a:latin typeface="Comic Sans MS" panose="030F0702030302020204" pitchFamily="66" charset="0"/>
                        </a:rPr>
                        <a:t>Genesis 2-3</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ysClr val="windowText" lastClr="00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96023676"/>
                  </a:ext>
                </a:extLst>
              </a:tr>
              <a:tr h="609600">
                <a:tc>
                  <a:txBody>
                    <a:bodyPr/>
                    <a:lstStyle/>
                    <a:p>
                      <a:pPr algn="ctr"/>
                      <a:r>
                        <a:rPr lang="en-GB" sz="600" b="0" dirty="0">
                          <a:solidFill>
                            <a:sysClr val="windowText" lastClr="000000"/>
                          </a:solidFill>
                          <a:latin typeface="Comic Sans MS" panose="030F0702030302020204" pitchFamily="66" charset="0"/>
                        </a:rPr>
                        <a:t>John 1-3</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ysClr val="windowText" lastClr="00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75321570"/>
                  </a:ext>
                </a:extLst>
              </a:tr>
            </a:tbl>
          </a:graphicData>
        </a:graphic>
      </p:graphicFrame>
      <p:pic>
        <p:nvPicPr>
          <p:cNvPr id="23" name="Picture 22">
            <a:extLst>
              <a:ext uri="{FF2B5EF4-FFF2-40B4-BE49-F238E27FC236}">
                <a16:creationId xmlns:a16="http://schemas.microsoft.com/office/drawing/2014/main" xmlns="" id="{76506E25-67B9-4BE5-A6D9-1A8B0C8D8EE1}"/>
              </a:ext>
            </a:extLst>
          </p:cNvPr>
          <p:cNvPicPr>
            <a:picLocks noChangeAspect="1"/>
          </p:cNvPicPr>
          <p:nvPr/>
        </p:nvPicPr>
        <p:blipFill>
          <a:blip r:embed="rId2"/>
          <a:stretch>
            <a:fillRect/>
          </a:stretch>
        </p:blipFill>
        <p:spPr>
          <a:xfrm>
            <a:off x="7496174" y="2755059"/>
            <a:ext cx="804095" cy="505686"/>
          </a:xfrm>
          <a:prstGeom prst="rect">
            <a:avLst/>
          </a:prstGeom>
        </p:spPr>
      </p:pic>
      <p:pic>
        <p:nvPicPr>
          <p:cNvPr id="24" name="Picture 23">
            <a:extLst>
              <a:ext uri="{FF2B5EF4-FFF2-40B4-BE49-F238E27FC236}">
                <a16:creationId xmlns:a16="http://schemas.microsoft.com/office/drawing/2014/main" xmlns="" id="{3D737571-CF72-47A3-B63F-EEB9893354C4}"/>
              </a:ext>
            </a:extLst>
          </p:cNvPr>
          <p:cNvPicPr>
            <a:picLocks noChangeAspect="1"/>
          </p:cNvPicPr>
          <p:nvPr/>
        </p:nvPicPr>
        <p:blipFill>
          <a:blip r:embed="rId3"/>
          <a:stretch>
            <a:fillRect/>
          </a:stretch>
        </p:blipFill>
        <p:spPr>
          <a:xfrm>
            <a:off x="5367554" y="3329797"/>
            <a:ext cx="475135" cy="475135"/>
          </a:xfrm>
          <a:prstGeom prst="rect">
            <a:avLst/>
          </a:prstGeom>
        </p:spPr>
      </p:pic>
      <p:pic>
        <p:nvPicPr>
          <p:cNvPr id="25" name="Picture 24">
            <a:extLst>
              <a:ext uri="{FF2B5EF4-FFF2-40B4-BE49-F238E27FC236}">
                <a16:creationId xmlns:a16="http://schemas.microsoft.com/office/drawing/2014/main" xmlns="" id="{0F903AE2-8409-4179-B023-BA72BA90ACD0}"/>
              </a:ext>
            </a:extLst>
          </p:cNvPr>
          <p:cNvPicPr>
            <a:picLocks noChangeAspect="1"/>
          </p:cNvPicPr>
          <p:nvPr/>
        </p:nvPicPr>
        <p:blipFill>
          <a:blip r:embed="rId4"/>
          <a:stretch>
            <a:fillRect/>
          </a:stretch>
        </p:blipFill>
        <p:spPr>
          <a:xfrm>
            <a:off x="7818848" y="3931750"/>
            <a:ext cx="533582" cy="533582"/>
          </a:xfrm>
          <a:prstGeom prst="rect">
            <a:avLst/>
          </a:prstGeom>
        </p:spPr>
      </p:pic>
      <p:sp>
        <p:nvSpPr>
          <p:cNvPr id="26" name="TextBox 25">
            <a:extLst>
              <a:ext uri="{FF2B5EF4-FFF2-40B4-BE49-F238E27FC236}">
                <a16:creationId xmlns:a16="http://schemas.microsoft.com/office/drawing/2014/main" xmlns="" id="{CBDBB141-25E3-4FD5-9263-CD658ED1F4D9}"/>
              </a:ext>
            </a:extLst>
          </p:cNvPr>
          <p:cNvSpPr txBox="1"/>
          <p:nvPr/>
        </p:nvSpPr>
        <p:spPr>
          <a:xfrm>
            <a:off x="4911213" y="4495800"/>
            <a:ext cx="4004187" cy="2373791"/>
          </a:xfrm>
          <a:prstGeom prst="rect">
            <a:avLst/>
          </a:prstGeom>
          <a:noFill/>
        </p:spPr>
        <p:txBody>
          <a:bodyPr wrap="square" rtlCol="0">
            <a:spAutoFit/>
          </a:bodyPr>
          <a:lstStyle/>
          <a:p>
            <a:r>
              <a:rPr lang="en-GB" sz="600" b="1" dirty="0">
                <a:solidFill>
                  <a:srgbClr val="FF0000"/>
                </a:solidFill>
                <a:latin typeface="Comic Sans MS" panose="030F0702030302020204" pitchFamily="66" charset="0"/>
              </a:rPr>
              <a:t>Task: </a:t>
            </a:r>
            <a:r>
              <a:rPr lang="en-GB" sz="600" dirty="0">
                <a:latin typeface="Comic Sans MS" panose="030F0702030302020204" pitchFamily="66" charset="0"/>
              </a:rPr>
              <a:t>What are the different attitudes to the Biblical creation stories? Christian</a:t>
            </a:r>
          </a:p>
          <a:p>
            <a:endParaRPr lang="en-GB" sz="600" dirty="0">
              <a:latin typeface="Comic Sans MS" panose="030F0702030302020204" pitchFamily="66" charset="0"/>
            </a:endParaRPr>
          </a:p>
          <a:p>
            <a:r>
              <a:rPr lang="en-GB" sz="600" dirty="0">
                <a:latin typeface="Comic Sans MS" panose="030F0702030302020204" pitchFamily="66" charset="0"/>
              </a:rPr>
              <a:t>Literalists believe ….</a:t>
            </a: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r>
              <a:rPr lang="en-GB" sz="600" dirty="0">
                <a:latin typeface="Comic Sans MS" panose="030F0702030302020204" pitchFamily="66" charset="0"/>
              </a:rPr>
              <a:t>Conservatives believe…..</a:t>
            </a: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r>
              <a:rPr lang="en-GB" sz="600" dirty="0">
                <a:latin typeface="Comic Sans MS" panose="030F0702030302020204" pitchFamily="66" charset="0"/>
              </a:rPr>
              <a:t>Liberals believe…..</a:t>
            </a: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r>
              <a:rPr lang="en-GB" sz="600" b="1" dirty="0">
                <a:solidFill>
                  <a:srgbClr val="FF0000"/>
                </a:solidFill>
                <a:latin typeface="Comic Sans MS" panose="030F0702030302020204" pitchFamily="66" charset="0"/>
              </a:rPr>
              <a:t>Task: </a:t>
            </a:r>
            <a:r>
              <a:rPr lang="en-GB" sz="600" dirty="0">
                <a:latin typeface="Comic Sans MS" panose="030F0702030302020204" pitchFamily="66" charset="0"/>
              </a:rPr>
              <a:t>Outline three reasons why the creation stories are important to Christians</a:t>
            </a:r>
          </a:p>
          <a:p>
            <a:pPr>
              <a:lnSpc>
                <a:spcPct val="200000"/>
              </a:lnSpc>
            </a:pPr>
            <a:r>
              <a:rPr lang="en-GB" sz="600" dirty="0">
                <a:latin typeface="Comic Sans MS" panose="030F0702030302020204" pitchFamily="66" charset="0"/>
              </a:rPr>
              <a:t>- </a:t>
            </a:r>
          </a:p>
          <a:p>
            <a:pPr>
              <a:lnSpc>
                <a:spcPct val="200000"/>
              </a:lnSpc>
            </a:pPr>
            <a:r>
              <a:rPr lang="en-GB" sz="600" dirty="0">
                <a:latin typeface="Comic Sans MS" panose="030F0702030302020204" pitchFamily="66" charset="0"/>
              </a:rPr>
              <a:t>- </a:t>
            </a:r>
          </a:p>
          <a:p>
            <a:pPr>
              <a:lnSpc>
                <a:spcPct val="200000"/>
              </a:lnSpc>
            </a:pPr>
            <a:r>
              <a:rPr lang="en-GB" sz="600" dirty="0">
                <a:latin typeface="Comic Sans MS" panose="030F0702030302020204" pitchFamily="66" charset="0"/>
              </a:rPr>
              <a:t>- </a:t>
            </a:r>
          </a:p>
        </p:txBody>
      </p:sp>
      <p:sp>
        <p:nvSpPr>
          <p:cNvPr id="27" name="Rectangle 26">
            <a:extLst>
              <a:ext uri="{FF2B5EF4-FFF2-40B4-BE49-F238E27FC236}">
                <a16:creationId xmlns:a16="http://schemas.microsoft.com/office/drawing/2014/main" xmlns="" id="{F25FEF66-FBFA-4458-B766-D311F7EFA6CB}"/>
              </a:ext>
            </a:extLst>
          </p:cNvPr>
          <p:cNvSpPr/>
          <p:nvPr/>
        </p:nvSpPr>
        <p:spPr>
          <a:xfrm>
            <a:off x="4911213" y="2242152"/>
            <a:ext cx="3546987" cy="46274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xmlns="" id="{A4EEC922-A601-4A08-A0E8-3664128F473E}"/>
              </a:ext>
            </a:extLst>
          </p:cNvPr>
          <p:cNvSpPr/>
          <p:nvPr/>
        </p:nvSpPr>
        <p:spPr>
          <a:xfrm>
            <a:off x="8521941" y="2242152"/>
            <a:ext cx="3636982" cy="4001095"/>
          </a:xfrm>
          <a:prstGeom prst="rect">
            <a:avLst/>
          </a:prstGeom>
        </p:spPr>
        <p:txBody>
          <a:bodyPr wrap="square">
            <a:spAutoFit/>
          </a:bodyPr>
          <a:lstStyle/>
          <a:p>
            <a:r>
              <a:rPr lang="en-GB" sz="800" b="1" u="sng" dirty="0">
                <a:latin typeface="Comic Sans MS" panose="030F0702030302020204" pitchFamily="66" charset="0"/>
              </a:rPr>
              <a:t>3. The Incarnation</a:t>
            </a:r>
          </a:p>
          <a:p>
            <a:endParaRPr lang="en-GB" sz="300" b="1" dirty="0">
              <a:solidFill>
                <a:srgbClr val="0070C0"/>
              </a:solidFill>
              <a:latin typeface="Comic Sans MS" panose="030F0702030302020204" pitchFamily="66" charset="0"/>
            </a:endParaRPr>
          </a:p>
          <a:p>
            <a:r>
              <a:rPr lang="en-GB" sz="600" b="1" dirty="0">
                <a:solidFill>
                  <a:srgbClr val="7030A0"/>
                </a:solidFill>
                <a:latin typeface="Comic Sans MS" panose="030F0702030302020204" pitchFamily="66" charset="0"/>
              </a:rPr>
              <a:t>Task: </a:t>
            </a:r>
            <a:r>
              <a:rPr lang="en-GB" sz="600" dirty="0">
                <a:latin typeface="Comic Sans MS" panose="030F0702030302020204" pitchFamily="66" charset="0"/>
              </a:rPr>
              <a:t>What do Christians believe about the incarnation?</a:t>
            </a:r>
          </a:p>
          <a:p>
            <a:pPr>
              <a:lnSpc>
                <a:spcPct val="200000"/>
              </a:lnSpc>
            </a:pPr>
            <a:r>
              <a:rPr lang="en-GB" sz="600" dirty="0">
                <a:latin typeface="Comic Sans MS" panose="030F0702030302020204" pitchFamily="66" charset="0"/>
              </a:rPr>
              <a:t>________________________________________________________________________________________________________________________________________________</a:t>
            </a:r>
          </a:p>
          <a:p>
            <a:endParaRPr lang="en-GB" sz="600" dirty="0">
              <a:latin typeface="Comic Sans MS" panose="030F0702030302020204" pitchFamily="66" charset="0"/>
            </a:endParaRPr>
          </a:p>
          <a:p>
            <a:r>
              <a:rPr lang="en-GB" sz="600" b="1" dirty="0">
                <a:solidFill>
                  <a:srgbClr val="7030A0"/>
                </a:solidFill>
                <a:latin typeface="Comic Sans MS" panose="030F0702030302020204" pitchFamily="66" charset="0"/>
              </a:rPr>
              <a:t>Task: </a:t>
            </a:r>
            <a:r>
              <a:rPr lang="en-GB" sz="600" dirty="0">
                <a:latin typeface="Comic Sans MS" panose="030F0702030302020204" pitchFamily="66" charset="0"/>
              </a:rPr>
              <a:t>What does it say in the Bible about the incarnation?</a:t>
            </a: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r>
              <a:rPr lang="en-GB" sz="600" b="1" dirty="0">
                <a:solidFill>
                  <a:srgbClr val="7030A0"/>
                </a:solidFill>
                <a:latin typeface="Comic Sans MS" panose="030F0702030302020204" pitchFamily="66" charset="0"/>
              </a:rPr>
              <a:t>Task: </a:t>
            </a:r>
            <a:r>
              <a:rPr lang="en-GB" sz="600" dirty="0">
                <a:latin typeface="Comic Sans MS" panose="030F0702030302020204" pitchFamily="66" charset="0"/>
              </a:rPr>
              <a:t>List three reasons why the incarnation is important?</a:t>
            </a:r>
          </a:p>
          <a:p>
            <a:pPr>
              <a:lnSpc>
                <a:spcPct val="150000"/>
              </a:lnSpc>
            </a:pPr>
            <a:r>
              <a:rPr lang="en-GB" sz="600" dirty="0">
                <a:latin typeface="Comic Sans MS" panose="030F0702030302020204" pitchFamily="66" charset="0"/>
              </a:rPr>
              <a:t>- </a:t>
            </a:r>
          </a:p>
          <a:p>
            <a:pPr>
              <a:lnSpc>
                <a:spcPct val="300000"/>
              </a:lnSpc>
            </a:pPr>
            <a:r>
              <a:rPr lang="en-GB" sz="600" dirty="0">
                <a:latin typeface="Comic Sans MS" panose="030F0702030302020204" pitchFamily="66" charset="0"/>
              </a:rPr>
              <a:t>- </a:t>
            </a:r>
          </a:p>
          <a:p>
            <a:pPr>
              <a:lnSpc>
                <a:spcPct val="300000"/>
              </a:lnSpc>
            </a:pPr>
            <a:r>
              <a:rPr lang="en-GB" sz="600" dirty="0">
                <a:latin typeface="Comic Sans MS" panose="030F0702030302020204" pitchFamily="66" charset="0"/>
              </a:rPr>
              <a:t>- </a:t>
            </a:r>
          </a:p>
          <a:p>
            <a:endParaRPr lang="en-GB" sz="600" dirty="0">
              <a:latin typeface="Comic Sans MS" panose="030F0702030302020204" pitchFamily="66" charset="0"/>
            </a:endParaRPr>
          </a:p>
          <a:p>
            <a:pPr algn="ctr"/>
            <a:r>
              <a:rPr lang="en-GB" sz="600" i="1" dirty="0">
                <a:latin typeface="Comic Sans MS" panose="030F0702030302020204" pitchFamily="66" charset="0"/>
              </a:rPr>
              <a:t>‘Beyond all question, the mystery from which true godliness springs is great: He (Jesus) appeared in the flesh, was vindicated by the Spirit, was seen by angels, was preached among the nations, was believed on in the world, was taken up in glory’ </a:t>
            </a:r>
            <a:r>
              <a:rPr lang="en-GB" sz="600" dirty="0">
                <a:latin typeface="Comic Sans MS" panose="030F0702030302020204" pitchFamily="66" charset="0"/>
              </a:rPr>
              <a:t>(1 Timothy 3:16)</a:t>
            </a:r>
          </a:p>
        </p:txBody>
      </p:sp>
      <p:graphicFrame>
        <p:nvGraphicFramePr>
          <p:cNvPr id="31" name="Table 30">
            <a:extLst>
              <a:ext uri="{FF2B5EF4-FFF2-40B4-BE49-F238E27FC236}">
                <a16:creationId xmlns:a16="http://schemas.microsoft.com/office/drawing/2014/main" xmlns="" id="{6349AA56-D7B6-49E5-86DD-605441080298}"/>
              </a:ext>
            </a:extLst>
          </p:cNvPr>
          <p:cNvGraphicFramePr>
            <a:graphicFrameLocks noGrp="1"/>
          </p:cNvGraphicFramePr>
          <p:nvPr>
            <p:extLst>
              <p:ext uri="{D42A27DB-BD31-4B8C-83A1-F6EECF244321}">
                <p14:modId xmlns:p14="http://schemas.microsoft.com/office/powerpoint/2010/main" val="846262455"/>
              </p:ext>
            </p:extLst>
          </p:nvPr>
        </p:nvGraphicFramePr>
        <p:xfrm>
          <a:off x="8605564" y="3166257"/>
          <a:ext cx="3367774" cy="1783551"/>
        </p:xfrm>
        <a:graphic>
          <a:graphicData uri="http://schemas.openxmlformats.org/drawingml/2006/table">
            <a:tbl>
              <a:tblPr firstRow="1" bandRow="1">
                <a:tableStyleId>{5C22544A-7EE6-4342-B048-85BDC9FD1C3A}</a:tableStyleId>
              </a:tblPr>
              <a:tblGrid>
                <a:gridCol w="395974">
                  <a:extLst>
                    <a:ext uri="{9D8B030D-6E8A-4147-A177-3AD203B41FA5}">
                      <a16:colId xmlns:a16="http://schemas.microsoft.com/office/drawing/2014/main" xmlns="" val="3998732968"/>
                    </a:ext>
                  </a:extLst>
                </a:gridCol>
                <a:gridCol w="2971800">
                  <a:extLst>
                    <a:ext uri="{9D8B030D-6E8A-4147-A177-3AD203B41FA5}">
                      <a16:colId xmlns:a16="http://schemas.microsoft.com/office/drawing/2014/main" xmlns="" val="598522786"/>
                    </a:ext>
                  </a:extLst>
                </a:gridCol>
              </a:tblGrid>
              <a:tr h="594517">
                <a:tc>
                  <a:txBody>
                    <a:bodyPr/>
                    <a:lstStyle/>
                    <a:p>
                      <a:pPr algn="ctr"/>
                      <a:r>
                        <a:rPr lang="en-GB" sz="600" b="0" dirty="0">
                          <a:solidFill>
                            <a:sysClr val="windowText" lastClr="000000"/>
                          </a:solidFill>
                          <a:latin typeface="Comic Sans MS" panose="030F0702030302020204" pitchFamily="66" charset="0"/>
                        </a:rPr>
                        <a:t>Matthew’s Gospel</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36241223"/>
                  </a:ext>
                </a:extLst>
              </a:tr>
              <a:tr h="594517">
                <a:tc>
                  <a:txBody>
                    <a:bodyPr/>
                    <a:lstStyle/>
                    <a:p>
                      <a:pPr algn="ctr"/>
                      <a:r>
                        <a:rPr lang="en-GB" sz="600" b="0" dirty="0">
                          <a:solidFill>
                            <a:sysClr val="windowText" lastClr="000000"/>
                          </a:solidFill>
                          <a:latin typeface="Comic Sans MS" panose="030F0702030302020204" pitchFamily="66" charset="0"/>
                        </a:rPr>
                        <a:t>Luke’s Gospel</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508643059"/>
                  </a:ext>
                </a:extLst>
              </a:tr>
              <a:tr h="594517">
                <a:tc>
                  <a:txBody>
                    <a:bodyPr/>
                    <a:lstStyle/>
                    <a:p>
                      <a:pPr algn="ctr"/>
                      <a:r>
                        <a:rPr lang="en-GB" sz="600" b="0" dirty="0">
                          <a:solidFill>
                            <a:sysClr val="windowText" lastClr="000000"/>
                          </a:solidFill>
                          <a:latin typeface="Comic Sans MS" panose="030F0702030302020204" pitchFamily="66" charset="0"/>
                        </a:rPr>
                        <a:t>John’s Gospel</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155090"/>
                  </a:ext>
                </a:extLst>
              </a:tr>
            </a:tbl>
          </a:graphicData>
        </a:graphic>
      </p:graphicFrame>
      <p:sp>
        <p:nvSpPr>
          <p:cNvPr id="32" name="Rectangle 31">
            <a:extLst>
              <a:ext uri="{FF2B5EF4-FFF2-40B4-BE49-F238E27FC236}">
                <a16:creationId xmlns:a16="http://schemas.microsoft.com/office/drawing/2014/main" xmlns="" id="{870E318E-1722-42DA-886D-169B9C15018A}"/>
              </a:ext>
            </a:extLst>
          </p:cNvPr>
          <p:cNvSpPr/>
          <p:nvPr/>
        </p:nvSpPr>
        <p:spPr>
          <a:xfrm>
            <a:off x="8540388" y="2242152"/>
            <a:ext cx="3618535" cy="4615842"/>
          </a:xfrm>
          <a:prstGeom prst="rect">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4" name="Picture 33">
            <a:extLst>
              <a:ext uri="{FF2B5EF4-FFF2-40B4-BE49-F238E27FC236}">
                <a16:creationId xmlns:a16="http://schemas.microsoft.com/office/drawing/2014/main" xmlns="" id="{ECE00401-D67B-4BAC-BDE7-6FE56ED69374}"/>
              </a:ext>
            </a:extLst>
          </p:cNvPr>
          <p:cNvPicPr>
            <a:picLocks noChangeAspect="1"/>
          </p:cNvPicPr>
          <p:nvPr/>
        </p:nvPicPr>
        <p:blipFill>
          <a:blip r:embed="rId5"/>
          <a:stretch>
            <a:fillRect/>
          </a:stretch>
        </p:blipFill>
        <p:spPr>
          <a:xfrm>
            <a:off x="9515159" y="6243247"/>
            <a:ext cx="1858419" cy="557526"/>
          </a:xfrm>
          <a:prstGeom prst="rect">
            <a:avLst/>
          </a:prstGeom>
        </p:spPr>
      </p:pic>
      <p:pic>
        <p:nvPicPr>
          <p:cNvPr id="35" name="Picture 34">
            <a:extLst>
              <a:ext uri="{FF2B5EF4-FFF2-40B4-BE49-F238E27FC236}">
                <a16:creationId xmlns:a16="http://schemas.microsoft.com/office/drawing/2014/main" xmlns="" id="{6EEC4947-9A4A-438A-92BD-2F7D60EA243F}"/>
              </a:ext>
            </a:extLst>
          </p:cNvPr>
          <p:cNvPicPr>
            <a:picLocks noChangeAspect="1"/>
          </p:cNvPicPr>
          <p:nvPr/>
        </p:nvPicPr>
        <p:blipFill>
          <a:blip r:embed="rId6"/>
          <a:stretch>
            <a:fillRect/>
          </a:stretch>
        </p:blipFill>
        <p:spPr>
          <a:xfrm>
            <a:off x="7849213" y="97594"/>
            <a:ext cx="391982" cy="412149"/>
          </a:xfrm>
          <a:prstGeom prst="rect">
            <a:avLst/>
          </a:prstGeom>
        </p:spPr>
      </p:pic>
    </p:spTree>
    <p:extLst>
      <p:ext uri="{BB962C8B-B14F-4D97-AF65-F5344CB8AC3E}">
        <p14:creationId xmlns:p14="http://schemas.microsoft.com/office/powerpoint/2010/main" val="2929776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0E48A601-21F2-4D47-893A-5DA393185A9D}"/>
              </a:ext>
            </a:extLst>
          </p:cNvPr>
          <p:cNvSpPr txBox="1"/>
          <p:nvPr/>
        </p:nvSpPr>
        <p:spPr>
          <a:xfrm>
            <a:off x="0" y="10912"/>
            <a:ext cx="5121242" cy="353943"/>
          </a:xfrm>
          <a:prstGeom prst="rect">
            <a:avLst/>
          </a:prstGeom>
          <a:noFill/>
        </p:spPr>
        <p:txBody>
          <a:bodyPr wrap="square" rtlCol="0">
            <a:spAutoFit/>
          </a:bodyPr>
          <a:lstStyle/>
          <a:p>
            <a:r>
              <a:rPr lang="en-GB" sz="800" b="1" u="sng" dirty="0">
                <a:latin typeface="Comic Sans MS" panose="030F0702030302020204" pitchFamily="66" charset="0"/>
              </a:rPr>
              <a:t>4. The last days of Jesus’ life</a:t>
            </a:r>
          </a:p>
          <a:p>
            <a:endParaRPr lang="en-GB" sz="300" b="1" dirty="0">
              <a:solidFill>
                <a:srgbClr val="0070C0"/>
              </a:solidFill>
              <a:latin typeface="Comic Sans MS" panose="030F0702030302020204" pitchFamily="66" charset="0"/>
            </a:endParaRPr>
          </a:p>
          <a:p>
            <a:r>
              <a:rPr lang="en-GB" sz="600" b="1" dirty="0">
                <a:solidFill>
                  <a:srgbClr val="00B050"/>
                </a:solidFill>
                <a:latin typeface="Comic Sans MS" panose="030F0702030302020204" pitchFamily="66" charset="0"/>
              </a:rPr>
              <a:t>Task: </a:t>
            </a:r>
            <a:r>
              <a:rPr lang="en-GB" sz="600" dirty="0">
                <a:latin typeface="Comic Sans MS" panose="030F0702030302020204" pitchFamily="66" charset="0"/>
              </a:rPr>
              <a:t>Summarise what happened on each day before Jesus died</a:t>
            </a:r>
          </a:p>
        </p:txBody>
      </p:sp>
      <p:graphicFrame>
        <p:nvGraphicFramePr>
          <p:cNvPr id="8" name="Table 7">
            <a:extLst>
              <a:ext uri="{FF2B5EF4-FFF2-40B4-BE49-F238E27FC236}">
                <a16:creationId xmlns:a16="http://schemas.microsoft.com/office/drawing/2014/main" xmlns="" id="{E50C5B8E-78B7-4E84-BEC1-9375F8F525F0}"/>
              </a:ext>
            </a:extLst>
          </p:cNvPr>
          <p:cNvGraphicFramePr>
            <a:graphicFrameLocks noGrp="1"/>
          </p:cNvGraphicFramePr>
          <p:nvPr>
            <p:extLst>
              <p:ext uri="{D42A27DB-BD31-4B8C-83A1-F6EECF244321}">
                <p14:modId xmlns:p14="http://schemas.microsoft.com/office/powerpoint/2010/main" val="2542657174"/>
              </p:ext>
            </p:extLst>
          </p:nvPr>
        </p:nvGraphicFramePr>
        <p:xfrm>
          <a:off x="30301" y="378220"/>
          <a:ext cx="2480166" cy="3441605"/>
        </p:xfrm>
        <a:graphic>
          <a:graphicData uri="http://schemas.openxmlformats.org/drawingml/2006/table">
            <a:tbl>
              <a:tblPr firstRow="1" bandRow="1">
                <a:tableStyleId>{5C22544A-7EE6-4342-B048-85BDC9FD1C3A}</a:tableStyleId>
              </a:tblPr>
              <a:tblGrid>
                <a:gridCol w="348405">
                  <a:extLst>
                    <a:ext uri="{9D8B030D-6E8A-4147-A177-3AD203B41FA5}">
                      <a16:colId xmlns:a16="http://schemas.microsoft.com/office/drawing/2014/main" xmlns="" val="1224348132"/>
                    </a:ext>
                  </a:extLst>
                </a:gridCol>
                <a:gridCol w="2131761">
                  <a:extLst>
                    <a:ext uri="{9D8B030D-6E8A-4147-A177-3AD203B41FA5}">
                      <a16:colId xmlns:a16="http://schemas.microsoft.com/office/drawing/2014/main" xmlns="" val="4162431720"/>
                    </a:ext>
                  </a:extLst>
                </a:gridCol>
              </a:tblGrid>
              <a:tr h="680755">
                <a:tc>
                  <a:txBody>
                    <a:bodyPr/>
                    <a:lstStyle/>
                    <a:p>
                      <a:pPr algn="ctr"/>
                      <a:r>
                        <a:rPr lang="en-GB" sz="600" b="0" dirty="0">
                          <a:solidFill>
                            <a:schemeClr val="tx1"/>
                          </a:solidFill>
                          <a:latin typeface="Comic Sans MS" panose="030F0702030302020204" pitchFamily="66" charset="0"/>
                        </a:rPr>
                        <a:t>The Last Supper/Maundy Thursday</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387007959"/>
                  </a:ext>
                </a:extLst>
              </a:tr>
              <a:tr h="552170">
                <a:tc>
                  <a:txBody>
                    <a:bodyPr/>
                    <a:lstStyle/>
                    <a:p>
                      <a:pPr algn="ctr"/>
                      <a:r>
                        <a:rPr lang="en-GB" sz="600" b="0" dirty="0">
                          <a:solidFill>
                            <a:schemeClr val="tx1"/>
                          </a:solidFill>
                          <a:latin typeface="Comic Sans MS" panose="030F0702030302020204" pitchFamily="66" charset="0"/>
                        </a:rPr>
                        <a:t>The betrayal and arrest</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974068581"/>
                  </a:ext>
                </a:extLst>
              </a:tr>
              <a:tr h="552170">
                <a:tc>
                  <a:txBody>
                    <a:bodyPr/>
                    <a:lstStyle/>
                    <a:p>
                      <a:pPr algn="ctr"/>
                      <a:r>
                        <a:rPr lang="en-GB" sz="600" b="0" dirty="0">
                          <a:solidFill>
                            <a:schemeClr val="tx1"/>
                          </a:solidFill>
                          <a:latin typeface="Comic Sans MS" panose="030F0702030302020204" pitchFamily="66" charset="0"/>
                        </a:rPr>
                        <a:t>The trial</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2471463"/>
                  </a:ext>
                </a:extLst>
              </a:tr>
              <a:tr h="552170">
                <a:tc>
                  <a:txBody>
                    <a:bodyPr/>
                    <a:lstStyle/>
                    <a:p>
                      <a:pPr algn="ctr"/>
                      <a:r>
                        <a:rPr lang="en-GB" sz="600" b="0" dirty="0">
                          <a:solidFill>
                            <a:schemeClr val="tx1"/>
                          </a:solidFill>
                          <a:latin typeface="Comic Sans MS" panose="030F0702030302020204" pitchFamily="66" charset="0"/>
                        </a:rPr>
                        <a:t>The crucifixion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69131477"/>
                  </a:ext>
                </a:extLst>
              </a:tr>
              <a:tr h="552170">
                <a:tc>
                  <a:txBody>
                    <a:bodyPr/>
                    <a:lstStyle/>
                    <a:p>
                      <a:pPr algn="ctr"/>
                      <a:r>
                        <a:rPr lang="en-GB" sz="600" b="0" dirty="0">
                          <a:solidFill>
                            <a:schemeClr val="tx1"/>
                          </a:solidFill>
                          <a:latin typeface="Comic Sans MS" panose="030F0702030302020204" pitchFamily="66" charset="0"/>
                        </a:rPr>
                        <a:t>The resurrection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260501722"/>
                  </a:ext>
                </a:extLst>
              </a:tr>
              <a:tr h="552170">
                <a:tc>
                  <a:txBody>
                    <a:bodyPr/>
                    <a:lstStyle/>
                    <a:p>
                      <a:pPr algn="ctr"/>
                      <a:r>
                        <a:rPr lang="en-GB" sz="600" b="0" dirty="0">
                          <a:solidFill>
                            <a:schemeClr val="tx1"/>
                          </a:solidFill>
                          <a:latin typeface="Comic Sans MS" panose="030F0702030302020204" pitchFamily="66" charset="0"/>
                        </a:rPr>
                        <a:t>The ascension</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600" b="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61562972"/>
                  </a:ext>
                </a:extLst>
              </a:tr>
            </a:tbl>
          </a:graphicData>
        </a:graphic>
      </p:graphicFrame>
      <p:sp>
        <p:nvSpPr>
          <p:cNvPr id="9" name="TextBox 8">
            <a:extLst>
              <a:ext uri="{FF2B5EF4-FFF2-40B4-BE49-F238E27FC236}">
                <a16:creationId xmlns:a16="http://schemas.microsoft.com/office/drawing/2014/main" xmlns="" id="{BF51DC6F-2617-44EC-A99E-D1F871C42110}"/>
              </a:ext>
            </a:extLst>
          </p:cNvPr>
          <p:cNvSpPr txBox="1"/>
          <p:nvPr/>
        </p:nvSpPr>
        <p:spPr>
          <a:xfrm>
            <a:off x="0" y="3823299"/>
            <a:ext cx="2510466" cy="276999"/>
          </a:xfrm>
          <a:prstGeom prst="rect">
            <a:avLst/>
          </a:prstGeom>
          <a:noFill/>
        </p:spPr>
        <p:txBody>
          <a:bodyPr wrap="square" rtlCol="0">
            <a:spAutoFit/>
          </a:bodyPr>
          <a:lstStyle/>
          <a:p>
            <a:r>
              <a:rPr lang="en-GB" sz="600" b="1" dirty="0">
                <a:solidFill>
                  <a:srgbClr val="00B050"/>
                </a:solidFill>
                <a:latin typeface="Comic Sans MS" panose="030F0702030302020204" pitchFamily="66" charset="0"/>
              </a:rPr>
              <a:t>Task: </a:t>
            </a:r>
            <a:r>
              <a:rPr lang="en-GB" sz="600" dirty="0">
                <a:latin typeface="Comic Sans MS" panose="030F0702030302020204" pitchFamily="66" charset="0"/>
              </a:rPr>
              <a:t>Read the SOWA below and decide which event in the last days of Jesus’ life it comes from </a:t>
            </a:r>
          </a:p>
        </p:txBody>
      </p:sp>
      <p:graphicFrame>
        <p:nvGraphicFramePr>
          <p:cNvPr id="10" name="Table 9">
            <a:extLst>
              <a:ext uri="{FF2B5EF4-FFF2-40B4-BE49-F238E27FC236}">
                <a16:creationId xmlns:a16="http://schemas.microsoft.com/office/drawing/2014/main" xmlns="" id="{EA2BC446-6576-4482-BF6C-F1DD7A43FA36}"/>
              </a:ext>
            </a:extLst>
          </p:cNvPr>
          <p:cNvGraphicFramePr>
            <a:graphicFrameLocks noGrp="1"/>
          </p:cNvGraphicFramePr>
          <p:nvPr>
            <p:extLst>
              <p:ext uri="{D42A27DB-BD31-4B8C-83A1-F6EECF244321}">
                <p14:modId xmlns:p14="http://schemas.microsoft.com/office/powerpoint/2010/main" val="1836326599"/>
              </p:ext>
            </p:extLst>
          </p:nvPr>
        </p:nvGraphicFramePr>
        <p:xfrm>
          <a:off x="76309" y="4100298"/>
          <a:ext cx="2434157" cy="1478358"/>
        </p:xfrm>
        <a:graphic>
          <a:graphicData uri="http://schemas.openxmlformats.org/drawingml/2006/table">
            <a:tbl>
              <a:tblPr firstRow="1" bandRow="1">
                <a:tableStyleId>{5C22544A-7EE6-4342-B048-85BDC9FD1C3A}</a:tableStyleId>
              </a:tblPr>
              <a:tblGrid>
                <a:gridCol w="1960424">
                  <a:extLst>
                    <a:ext uri="{9D8B030D-6E8A-4147-A177-3AD203B41FA5}">
                      <a16:colId xmlns:a16="http://schemas.microsoft.com/office/drawing/2014/main" xmlns="" val="2121912642"/>
                    </a:ext>
                  </a:extLst>
                </a:gridCol>
                <a:gridCol w="473733">
                  <a:extLst>
                    <a:ext uri="{9D8B030D-6E8A-4147-A177-3AD203B41FA5}">
                      <a16:colId xmlns:a16="http://schemas.microsoft.com/office/drawing/2014/main" xmlns="" val="3969504992"/>
                    </a:ext>
                  </a:extLst>
                </a:gridCol>
              </a:tblGrid>
              <a:tr h="381078">
                <a:tc>
                  <a:txBody>
                    <a:bodyPr/>
                    <a:lstStyle/>
                    <a:p>
                      <a:pPr algn="ctr"/>
                      <a:r>
                        <a:rPr lang="en-GB" sz="600" b="0" i="1" dirty="0">
                          <a:solidFill>
                            <a:schemeClr val="tx1"/>
                          </a:solidFill>
                          <a:latin typeface="Comic Sans MS" panose="030F0702030302020204" pitchFamily="66" charset="0"/>
                        </a:rPr>
                        <a:t>‘Father forgive them, for they do not know what they are doing’ (Luke 23:34)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i="1">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917729411"/>
                  </a:ext>
                </a:extLst>
              </a:tr>
              <a:tr h="381078">
                <a:tc>
                  <a:txBody>
                    <a:bodyPr/>
                    <a:lstStyle/>
                    <a:p>
                      <a:pPr algn="ctr"/>
                      <a:r>
                        <a:rPr lang="en-GB" sz="600" b="0" i="1" dirty="0">
                          <a:solidFill>
                            <a:schemeClr val="tx1"/>
                          </a:solidFill>
                          <a:latin typeface="Comic Sans MS" panose="030F0702030302020204" pitchFamily="66" charset="0"/>
                        </a:rPr>
                        <a:t>‘Then he took the cup, gave thanks and offered it to them, saying, ‘Drink from it, all of you. This is the new covenant in my blood which is poured out for you’ (Luke 22:20)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95618792"/>
                  </a:ext>
                </a:extLst>
              </a:tr>
              <a:tr h="563787">
                <a:tc>
                  <a:txBody>
                    <a:bodyPr/>
                    <a:lstStyle/>
                    <a:p>
                      <a:pPr algn="ctr"/>
                      <a:r>
                        <a:rPr lang="en-GB" sz="600" b="0" i="1" kern="1200" dirty="0">
                          <a:solidFill>
                            <a:schemeClr val="tx1"/>
                          </a:solidFill>
                          <a:effectLst/>
                          <a:latin typeface="Comic Sans MS" panose="030F0702030302020204" pitchFamily="66" charset="0"/>
                          <a:ea typeface="+mn-ea"/>
                          <a:cs typeface="+mn-cs"/>
                        </a:rPr>
                        <a:t>“All authority in heaven and on earth has been given to me. Go therefore and make disciples of all nations, baptizing them in the name of the Father and of the Son and of the Holy Spirit, teaching them to observe all that I have commanded you’ (Matthew 28: 16-20)</a:t>
                      </a:r>
                      <a:endParaRPr lang="en-GB" sz="600" b="0" i="1"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i="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680168564"/>
                  </a:ext>
                </a:extLst>
              </a:tr>
            </a:tbl>
          </a:graphicData>
        </a:graphic>
      </p:graphicFrame>
      <p:sp>
        <p:nvSpPr>
          <p:cNvPr id="11" name="TextBox 10">
            <a:extLst>
              <a:ext uri="{FF2B5EF4-FFF2-40B4-BE49-F238E27FC236}">
                <a16:creationId xmlns:a16="http://schemas.microsoft.com/office/drawing/2014/main" xmlns="" id="{28C981E3-47D3-4B82-9DF1-6DFCFE2FAB37}"/>
              </a:ext>
            </a:extLst>
          </p:cNvPr>
          <p:cNvSpPr txBox="1"/>
          <p:nvPr/>
        </p:nvSpPr>
        <p:spPr>
          <a:xfrm>
            <a:off x="-20922" y="5578656"/>
            <a:ext cx="1338603" cy="1277273"/>
          </a:xfrm>
          <a:prstGeom prst="rect">
            <a:avLst/>
          </a:prstGeom>
          <a:noFill/>
        </p:spPr>
        <p:txBody>
          <a:bodyPr wrap="square" rtlCol="0">
            <a:spAutoFit/>
          </a:bodyPr>
          <a:lstStyle/>
          <a:p>
            <a:r>
              <a:rPr lang="en-GB" sz="600" b="1" dirty="0">
                <a:solidFill>
                  <a:srgbClr val="00B050"/>
                </a:solidFill>
                <a:latin typeface="Comic Sans MS" panose="030F0702030302020204" pitchFamily="66" charset="0"/>
              </a:rPr>
              <a:t>Task: </a:t>
            </a:r>
            <a:r>
              <a:rPr lang="en-GB" sz="600" dirty="0">
                <a:latin typeface="Comic Sans MS" panose="030F0702030302020204" pitchFamily="66" charset="0"/>
              </a:rPr>
              <a:t>List three differences in the recording of Jesus’ life in the Gospels</a:t>
            </a:r>
          </a:p>
          <a:p>
            <a:endParaRPr lang="en-GB" sz="600" dirty="0">
              <a:latin typeface="Comic Sans MS" panose="030F0702030302020204" pitchFamily="66" charset="0"/>
            </a:endParaRPr>
          </a:p>
          <a:p>
            <a:pPr>
              <a:lnSpc>
                <a:spcPct val="150000"/>
              </a:lnSpc>
            </a:pPr>
            <a:r>
              <a:rPr lang="en-GB" sz="600" dirty="0">
                <a:latin typeface="Comic Sans MS" panose="030F0702030302020204" pitchFamily="66" charset="0"/>
              </a:rPr>
              <a:t>- </a:t>
            </a:r>
          </a:p>
          <a:p>
            <a:pPr>
              <a:lnSpc>
                <a:spcPct val="150000"/>
              </a:lnSpc>
            </a:pPr>
            <a:endParaRPr lang="en-GB" sz="600" dirty="0">
              <a:latin typeface="Comic Sans MS" panose="030F0702030302020204" pitchFamily="66" charset="0"/>
            </a:endParaRPr>
          </a:p>
          <a:p>
            <a:pPr>
              <a:lnSpc>
                <a:spcPct val="150000"/>
              </a:lnSpc>
            </a:pPr>
            <a:r>
              <a:rPr lang="en-GB" sz="600" dirty="0">
                <a:latin typeface="Comic Sans MS" panose="030F0702030302020204" pitchFamily="66" charset="0"/>
              </a:rPr>
              <a:t>- </a:t>
            </a:r>
          </a:p>
          <a:p>
            <a:pPr>
              <a:lnSpc>
                <a:spcPct val="150000"/>
              </a:lnSpc>
            </a:pPr>
            <a:endParaRPr lang="en-GB" sz="600" dirty="0">
              <a:latin typeface="Comic Sans MS" panose="030F0702030302020204" pitchFamily="66" charset="0"/>
            </a:endParaRPr>
          </a:p>
          <a:p>
            <a:pPr>
              <a:lnSpc>
                <a:spcPct val="150000"/>
              </a:lnSpc>
            </a:pPr>
            <a:r>
              <a:rPr lang="en-GB" sz="600" dirty="0">
                <a:latin typeface="Comic Sans MS" panose="030F0702030302020204" pitchFamily="66" charset="0"/>
              </a:rPr>
              <a:t>- </a:t>
            </a:r>
          </a:p>
          <a:p>
            <a:endParaRPr lang="en-GB" sz="800" dirty="0">
              <a:latin typeface="Comic Sans MS" panose="030F0702030302020204" pitchFamily="66" charset="0"/>
            </a:endParaRPr>
          </a:p>
        </p:txBody>
      </p:sp>
      <p:sp>
        <p:nvSpPr>
          <p:cNvPr id="12" name="TextBox 11">
            <a:extLst>
              <a:ext uri="{FF2B5EF4-FFF2-40B4-BE49-F238E27FC236}">
                <a16:creationId xmlns:a16="http://schemas.microsoft.com/office/drawing/2014/main" xmlns="" id="{26AD0A8C-D264-45DB-A352-C4DCB0F6645C}"/>
              </a:ext>
            </a:extLst>
          </p:cNvPr>
          <p:cNvSpPr txBox="1"/>
          <p:nvPr/>
        </p:nvSpPr>
        <p:spPr>
          <a:xfrm>
            <a:off x="1245571" y="5578656"/>
            <a:ext cx="1338603" cy="1369606"/>
          </a:xfrm>
          <a:prstGeom prst="rect">
            <a:avLst/>
          </a:prstGeom>
          <a:noFill/>
        </p:spPr>
        <p:txBody>
          <a:bodyPr wrap="square" rtlCol="0">
            <a:spAutoFit/>
          </a:bodyPr>
          <a:lstStyle/>
          <a:p>
            <a:r>
              <a:rPr lang="en-GB" sz="600" b="1" dirty="0">
                <a:solidFill>
                  <a:srgbClr val="00B050"/>
                </a:solidFill>
                <a:latin typeface="Comic Sans MS" panose="030F0702030302020204" pitchFamily="66" charset="0"/>
              </a:rPr>
              <a:t>Task: </a:t>
            </a:r>
            <a:r>
              <a:rPr lang="en-GB" sz="600" dirty="0">
                <a:latin typeface="Comic Sans MS" panose="030F0702030302020204" pitchFamily="66" charset="0"/>
              </a:rPr>
              <a:t>List three reasons why these events are important for understanding the purpose of Jesus</a:t>
            </a:r>
          </a:p>
          <a:p>
            <a:endParaRPr lang="en-GB" sz="600" dirty="0">
              <a:latin typeface="Comic Sans MS" panose="030F0702030302020204" pitchFamily="66" charset="0"/>
            </a:endParaRPr>
          </a:p>
          <a:p>
            <a:pPr>
              <a:lnSpc>
                <a:spcPct val="150000"/>
              </a:lnSpc>
            </a:pPr>
            <a:r>
              <a:rPr lang="en-GB" sz="600" dirty="0">
                <a:latin typeface="Comic Sans MS" panose="030F0702030302020204" pitchFamily="66" charset="0"/>
              </a:rPr>
              <a:t>- </a:t>
            </a:r>
          </a:p>
          <a:p>
            <a:pPr>
              <a:lnSpc>
                <a:spcPct val="150000"/>
              </a:lnSpc>
            </a:pPr>
            <a:endParaRPr lang="en-GB" sz="600" dirty="0">
              <a:latin typeface="Comic Sans MS" panose="030F0702030302020204" pitchFamily="66" charset="0"/>
            </a:endParaRPr>
          </a:p>
          <a:p>
            <a:pPr>
              <a:lnSpc>
                <a:spcPct val="150000"/>
              </a:lnSpc>
            </a:pPr>
            <a:r>
              <a:rPr lang="en-GB" sz="600" dirty="0">
                <a:latin typeface="Comic Sans MS" panose="030F0702030302020204" pitchFamily="66" charset="0"/>
              </a:rPr>
              <a:t>- </a:t>
            </a:r>
          </a:p>
          <a:p>
            <a:pPr>
              <a:lnSpc>
                <a:spcPct val="150000"/>
              </a:lnSpc>
            </a:pPr>
            <a:endParaRPr lang="en-GB" sz="600" dirty="0">
              <a:latin typeface="Comic Sans MS" panose="030F0702030302020204" pitchFamily="66" charset="0"/>
            </a:endParaRPr>
          </a:p>
          <a:p>
            <a:pPr>
              <a:lnSpc>
                <a:spcPct val="150000"/>
              </a:lnSpc>
            </a:pPr>
            <a:r>
              <a:rPr lang="en-GB" sz="600" dirty="0">
                <a:latin typeface="Comic Sans MS" panose="030F0702030302020204" pitchFamily="66" charset="0"/>
              </a:rPr>
              <a:t>- </a:t>
            </a:r>
          </a:p>
          <a:p>
            <a:endParaRPr lang="en-GB" sz="800" dirty="0">
              <a:latin typeface="Comic Sans MS" panose="030F0702030302020204" pitchFamily="66" charset="0"/>
            </a:endParaRPr>
          </a:p>
        </p:txBody>
      </p:sp>
      <p:sp>
        <p:nvSpPr>
          <p:cNvPr id="13" name="Rectangle 12">
            <a:extLst>
              <a:ext uri="{FF2B5EF4-FFF2-40B4-BE49-F238E27FC236}">
                <a16:creationId xmlns:a16="http://schemas.microsoft.com/office/drawing/2014/main" xmlns="" id="{7A32F992-A96A-49F3-8E36-8AC7204EB009}"/>
              </a:ext>
            </a:extLst>
          </p:cNvPr>
          <p:cNvSpPr/>
          <p:nvPr/>
        </p:nvSpPr>
        <p:spPr>
          <a:xfrm>
            <a:off x="-20922" y="-10912"/>
            <a:ext cx="2605096" cy="6858000"/>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a:extLst>
              <a:ext uri="{FF2B5EF4-FFF2-40B4-BE49-F238E27FC236}">
                <a16:creationId xmlns:a16="http://schemas.microsoft.com/office/drawing/2014/main" xmlns="" id="{1581D2B7-7DB2-428F-A89D-C7AB802D6CF7}"/>
              </a:ext>
            </a:extLst>
          </p:cNvPr>
          <p:cNvSpPr txBox="1"/>
          <p:nvPr/>
        </p:nvSpPr>
        <p:spPr>
          <a:xfrm>
            <a:off x="2637357" y="10912"/>
            <a:ext cx="4860191" cy="2431435"/>
          </a:xfrm>
          <a:prstGeom prst="rect">
            <a:avLst/>
          </a:prstGeom>
          <a:noFill/>
        </p:spPr>
        <p:txBody>
          <a:bodyPr wrap="square" rtlCol="0">
            <a:spAutoFit/>
          </a:bodyPr>
          <a:lstStyle/>
          <a:p>
            <a:r>
              <a:rPr lang="en-GB" sz="800" b="1" u="sng" dirty="0">
                <a:latin typeface="Comic Sans MS" panose="030F0702030302020204" pitchFamily="66" charset="0"/>
              </a:rPr>
              <a:t>5. The nature of salvation</a:t>
            </a:r>
          </a:p>
          <a:p>
            <a:endParaRPr lang="en-GB" sz="400" b="1" dirty="0">
              <a:solidFill>
                <a:srgbClr val="0070C0"/>
              </a:solidFill>
              <a:latin typeface="Comic Sans MS" panose="030F0702030302020204" pitchFamily="66" charset="0"/>
            </a:endParaRPr>
          </a:p>
          <a:p>
            <a:r>
              <a:rPr lang="en-GB" sz="600" b="1" dirty="0">
                <a:solidFill>
                  <a:srgbClr val="FFC000"/>
                </a:solidFill>
                <a:latin typeface="Comic Sans MS" panose="030F0702030302020204" pitchFamily="66" charset="0"/>
              </a:rPr>
              <a:t>Task: </a:t>
            </a:r>
            <a:r>
              <a:rPr lang="en-GB" sz="600" dirty="0">
                <a:latin typeface="Comic Sans MS" panose="030F0702030302020204" pitchFamily="66" charset="0"/>
              </a:rPr>
              <a:t>Summarise the role of Jesus in salvation</a:t>
            </a:r>
          </a:p>
          <a:p>
            <a:pPr>
              <a:lnSpc>
                <a:spcPct val="200000"/>
              </a:lnSpc>
            </a:pPr>
            <a:r>
              <a:rPr lang="en-GB" sz="600" dirty="0">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a:t>
            </a:r>
          </a:p>
          <a:p>
            <a:endParaRPr lang="en-GB" sz="600" dirty="0">
              <a:latin typeface="Comic Sans MS" panose="030F0702030302020204" pitchFamily="66" charset="0"/>
            </a:endParaRPr>
          </a:p>
          <a:p>
            <a:r>
              <a:rPr lang="en-GB" sz="600" b="1" dirty="0">
                <a:solidFill>
                  <a:srgbClr val="FFC000"/>
                </a:solidFill>
                <a:latin typeface="Comic Sans MS" panose="030F0702030302020204" pitchFamily="66" charset="0"/>
              </a:rPr>
              <a:t>Task: </a:t>
            </a:r>
            <a:r>
              <a:rPr lang="en-GB" sz="600" dirty="0">
                <a:latin typeface="Comic Sans MS" panose="030F0702030302020204" pitchFamily="66" charset="0"/>
              </a:rPr>
              <a:t>Outline three ways in which a Christian can receive salvation</a:t>
            </a:r>
          </a:p>
          <a:p>
            <a:pPr>
              <a:lnSpc>
                <a:spcPct val="200000"/>
              </a:lnSpc>
            </a:pPr>
            <a:r>
              <a:rPr lang="en-GB" sz="600" dirty="0">
                <a:latin typeface="Comic Sans MS" panose="030F0702030302020204" pitchFamily="66" charset="0"/>
              </a:rPr>
              <a:t>- </a:t>
            </a:r>
          </a:p>
          <a:p>
            <a:pPr>
              <a:lnSpc>
                <a:spcPct val="200000"/>
              </a:lnSpc>
            </a:pPr>
            <a:r>
              <a:rPr lang="en-GB" sz="600" dirty="0">
                <a:latin typeface="Comic Sans MS" panose="030F0702030302020204" pitchFamily="66" charset="0"/>
              </a:rPr>
              <a:t>- </a:t>
            </a:r>
          </a:p>
          <a:p>
            <a:pPr>
              <a:lnSpc>
                <a:spcPct val="200000"/>
              </a:lnSpc>
            </a:pPr>
            <a:r>
              <a:rPr lang="en-GB" sz="600" dirty="0">
                <a:latin typeface="Comic Sans MS" panose="030F0702030302020204" pitchFamily="66" charset="0"/>
              </a:rPr>
              <a:t>- </a:t>
            </a:r>
          </a:p>
          <a:p>
            <a:pPr>
              <a:lnSpc>
                <a:spcPct val="200000"/>
              </a:lnSpc>
            </a:pPr>
            <a:endParaRPr lang="en-GB" sz="300" dirty="0">
              <a:latin typeface="Comic Sans MS" panose="030F0702030302020204" pitchFamily="66" charset="0"/>
            </a:endParaRPr>
          </a:p>
          <a:p>
            <a:r>
              <a:rPr lang="en-GB" sz="600" b="1" dirty="0">
                <a:solidFill>
                  <a:srgbClr val="FFC000"/>
                </a:solidFill>
                <a:latin typeface="Comic Sans MS" panose="030F0702030302020204" pitchFamily="66" charset="0"/>
              </a:rPr>
              <a:t>Task: </a:t>
            </a:r>
            <a:r>
              <a:rPr lang="en-GB" sz="600" dirty="0">
                <a:latin typeface="Comic Sans MS" panose="030F0702030302020204" pitchFamily="66" charset="0"/>
              </a:rPr>
              <a:t>Summarise why salvation from sin is important to Christians</a:t>
            </a:r>
          </a:p>
          <a:p>
            <a:pPr>
              <a:lnSpc>
                <a:spcPct val="200000"/>
              </a:lnSpc>
            </a:pPr>
            <a:r>
              <a:rPr lang="en-GB" sz="600" dirty="0">
                <a:latin typeface="Comic Sans MS" panose="030F0702030302020204" pitchFamily="66" charset="0"/>
              </a:rPr>
              <a:t>____________________________________________________________________________________________________________________________________________________________________________________________________</a:t>
            </a:r>
          </a:p>
          <a:p>
            <a:endParaRPr lang="en-GB" sz="600" dirty="0">
              <a:latin typeface="Comic Sans MS" panose="030F0702030302020204" pitchFamily="66" charset="0"/>
            </a:endParaRPr>
          </a:p>
          <a:p>
            <a:r>
              <a:rPr lang="en-GB" sz="600" b="1" dirty="0">
                <a:solidFill>
                  <a:srgbClr val="FFC000"/>
                </a:solidFill>
                <a:latin typeface="Comic Sans MS" panose="030F0702030302020204" pitchFamily="66" charset="0"/>
              </a:rPr>
              <a:t>Task: </a:t>
            </a:r>
            <a:r>
              <a:rPr lang="en-GB" sz="600" dirty="0">
                <a:latin typeface="Comic Sans MS" panose="030F0702030302020204" pitchFamily="66" charset="0"/>
              </a:rPr>
              <a:t>Summarise the different Christian attitudes to salvation</a:t>
            </a:r>
          </a:p>
          <a:p>
            <a:endParaRPr lang="en-GB" sz="800" dirty="0">
              <a:latin typeface="Comic Sans MS" panose="030F0702030302020204" pitchFamily="66" charset="0"/>
            </a:endParaRPr>
          </a:p>
        </p:txBody>
      </p:sp>
      <p:graphicFrame>
        <p:nvGraphicFramePr>
          <p:cNvPr id="15" name="Table 14">
            <a:extLst>
              <a:ext uri="{FF2B5EF4-FFF2-40B4-BE49-F238E27FC236}">
                <a16:creationId xmlns:a16="http://schemas.microsoft.com/office/drawing/2014/main" xmlns="" id="{E7BABE24-9F9B-4606-A7AD-7964A26F5F8B}"/>
              </a:ext>
            </a:extLst>
          </p:cNvPr>
          <p:cNvGraphicFramePr>
            <a:graphicFrameLocks noGrp="1"/>
          </p:cNvGraphicFramePr>
          <p:nvPr>
            <p:extLst>
              <p:ext uri="{D42A27DB-BD31-4B8C-83A1-F6EECF244321}">
                <p14:modId xmlns:p14="http://schemas.microsoft.com/office/powerpoint/2010/main" val="235178036"/>
              </p:ext>
            </p:extLst>
          </p:nvPr>
        </p:nvGraphicFramePr>
        <p:xfrm>
          <a:off x="2762246" y="2213436"/>
          <a:ext cx="4610412" cy="1135500"/>
        </p:xfrm>
        <a:graphic>
          <a:graphicData uri="http://schemas.openxmlformats.org/drawingml/2006/table">
            <a:tbl>
              <a:tblPr firstRow="1" bandRow="1">
                <a:tableStyleId>{5C22544A-7EE6-4342-B048-85BDC9FD1C3A}</a:tableStyleId>
              </a:tblPr>
              <a:tblGrid>
                <a:gridCol w="804767">
                  <a:extLst>
                    <a:ext uri="{9D8B030D-6E8A-4147-A177-3AD203B41FA5}">
                      <a16:colId xmlns:a16="http://schemas.microsoft.com/office/drawing/2014/main" xmlns="" val="542655607"/>
                    </a:ext>
                  </a:extLst>
                </a:gridCol>
                <a:gridCol w="3805645">
                  <a:extLst>
                    <a:ext uri="{9D8B030D-6E8A-4147-A177-3AD203B41FA5}">
                      <a16:colId xmlns:a16="http://schemas.microsoft.com/office/drawing/2014/main" xmlns="" val="34222873"/>
                    </a:ext>
                  </a:extLst>
                </a:gridCol>
              </a:tblGrid>
              <a:tr h="378500">
                <a:tc>
                  <a:txBody>
                    <a:bodyPr/>
                    <a:lstStyle/>
                    <a:p>
                      <a:pPr algn="ctr"/>
                      <a:r>
                        <a:rPr lang="en-GB" sz="600" b="0" dirty="0">
                          <a:solidFill>
                            <a:sysClr val="windowText" lastClr="000000"/>
                          </a:solidFill>
                          <a:latin typeface="Comic Sans MS" panose="030F0702030302020204" pitchFamily="66" charset="0"/>
                        </a:rPr>
                        <a:t>Roman Catholic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800" b="0">
                        <a:solidFill>
                          <a:sysClr val="windowText" lastClr="00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325134825"/>
                  </a:ext>
                </a:extLst>
              </a:tr>
              <a:tr h="378500">
                <a:tc>
                  <a:txBody>
                    <a:bodyPr/>
                    <a:lstStyle/>
                    <a:p>
                      <a:pPr algn="ctr"/>
                      <a:r>
                        <a:rPr lang="en-GB" sz="600" b="0" dirty="0">
                          <a:solidFill>
                            <a:sysClr val="windowText" lastClr="000000"/>
                          </a:solidFill>
                          <a:latin typeface="Comic Sans MS" panose="030F0702030302020204" pitchFamily="66" charset="0"/>
                        </a:rPr>
                        <a:t>Evangelical Protestant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800" b="0" dirty="0">
                        <a:solidFill>
                          <a:sysClr val="windowText" lastClr="00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094082017"/>
                  </a:ext>
                </a:extLst>
              </a:tr>
              <a:tr h="378500">
                <a:tc>
                  <a:txBody>
                    <a:bodyPr/>
                    <a:lstStyle/>
                    <a:p>
                      <a:pPr algn="ctr"/>
                      <a:r>
                        <a:rPr lang="en-GB" sz="600" b="0" dirty="0">
                          <a:solidFill>
                            <a:sysClr val="windowText" lastClr="000000"/>
                          </a:solidFill>
                          <a:latin typeface="Comic Sans MS" panose="030F0702030302020204" pitchFamily="66" charset="0"/>
                        </a:rPr>
                        <a:t>Liberal Protestant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800" b="0" dirty="0">
                        <a:solidFill>
                          <a:sysClr val="windowText" lastClr="000000"/>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26711786"/>
                  </a:ext>
                </a:extLst>
              </a:tr>
            </a:tbl>
          </a:graphicData>
        </a:graphic>
      </p:graphicFrame>
      <p:sp>
        <p:nvSpPr>
          <p:cNvPr id="16" name="Rectangle 15">
            <a:extLst>
              <a:ext uri="{FF2B5EF4-FFF2-40B4-BE49-F238E27FC236}">
                <a16:creationId xmlns:a16="http://schemas.microsoft.com/office/drawing/2014/main" xmlns="" id="{80E79E03-7125-42E4-9E65-1F447AB086CD}"/>
              </a:ext>
            </a:extLst>
          </p:cNvPr>
          <p:cNvSpPr/>
          <p:nvPr/>
        </p:nvSpPr>
        <p:spPr>
          <a:xfrm>
            <a:off x="2637357" y="0"/>
            <a:ext cx="4860191" cy="3429000"/>
          </a:xfrm>
          <a:prstGeom prst="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a:extLst>
              <a:ext uri="{FF2B5EF4-FFF2-40B4-BE49-F238E27FC236}">
                <a16:creationId xmlns:a16="http://schemas.microsoft.com/office/drawing/2014/main" xmlns="" id="{06BE4C40-6321-4623-A39C-6833424A5E55}"/>
              </a:ext>
            </a:extLst>
          </p:cNvPr>
          <p:cNvSpPr txBox="1"/>
          <p:nvPr/>
        </p:nvSpPr>
        <p:spPr>
          <a:xfrm>
            <a:off x="2626666" y="3528351"/>
            <a:ext cx="5121242" cy="2015936"/>
          </a:xfrm>
          <a:prstGeom prst="rect">
            <a:avLst/>
          </a:prstGeom>
          <a:noFill/>
        </p:spPr>
        <p:txBody>
          <a:bodyPr wrap="square" rtlCol="0">
            <a:spAutoFit/>
          </a:bodyPr>
          <a:lstStyle/>
          <a:p>
            <a:r>
              <a:rPr lang="en-GB" sz="800" b="1" u="sng" dirty="0">
                <a:latin typeface="Comic Sans MS" panose="030F0702030302020204" pitchFamily="66" charset="0"/>
              </a:rPr>
              <a:t>6. Christian eschatology</a:t>
            </a:r>
          </a:p>
          <a:p>
            <a:endParaRPr lang="en-GB" sz="300" b="1" dirty="0">
              <a:solidFill>
                <a:srgbClr val="0070C0"/>
              </a:solidFill>
              <a:latin typeface="Comic Sans MS" panose="030F0702030302020204" pitchFamily="66" charset="0"/>
            </a:endParaRPr>
          </a:p>
          <a:p>
            <a:r>
              <a:rPr lang="en-GB" sz="600" b="1" dirty="0">
                <a:solidFill>
                  <a:srgbClr val="ED0CF2"/>
                </a:solidFill>
                <a:latin typeface="Comic Sans MS" panose="030F0702030302020204" pitchFamily="66" charset="0"/>
              </a:rPr>
              <a:t>Task: </a:t>
            </a:r>
            <a:r>
              <a:rPr lang="en-GB" sz="600" dirty="0">
                <a:latin typeface="Comic Sans MS" panose="030F0702030302020204" pitchFamily="66" charset="0"/>
              </a:rPr>
              <a:t>Summarise the Christian beliefs about the following aspects of life after death</a:t>
            </a: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p:txBody>
      </p:sp>
      <p:graphicFrame>
        <p:nvGraphicFramePr>
          <p:cNvPr id="18" name="Table 17">
            <a:extLst>
              <a:ext uri="{FF2B5EF4-FFF2-40B4-BE49-F238E27FC236}">
                <a16:creationId xmlns:a16="http://schemas.microsoft.com/office/drawing/2014/main" xmlns="" id="{78B7C065-7F7B-49B9-9A24-0E7BBE0C410C}"/>
              </a:ext>
            </a:extLst>
          </p:cNvPr>
          <p:cNvGraphicFramePr>
            <a:graphicFrameLocks noGrp="1"/>
          </p:cNvGraphicFramePr>
          <p:nvPr>
            <p:extLst>
              <p:ext uri="{D42A27DB-BD31-4B8C-83A1-F6EECF244321}">
                <p14:modId xmlns:p14="http://schemas.microsoft.com/office/powerpoint/2010/main" val="4188665680"/>
              </p:ext>
            </p:extLst>
          </p:nvPr>
        </p:nvGraphicFramePr>
        <p:xfrm>
          <a:off x="2691683" y="3896090"/>
          <a:ext cx="4748877" cy="1901825"/>
        </p:xfrm>
        <a:graphic>
          <a:graphicData uri="http://schemas.openxmlformats.org/drawingml/2006/table">
            <a:tbl>
              <a:tblPr firstRow="1" bandRow="1">
                <a:tableStyleId>{5C22544A-7EE6-4342-B048-85BDC9FD1C3A}</a:tableStyleId>
              </a:tblPr>
              <a:tblGrid>
                <a:gridCol w="650756">
                  <a:extLst>
                    <a:ext uri="{9D8B030D-6E8A-4147-A177-3AD203B41FA5}">
                      <a16:colId xmlns:a16="http://schemas.microsoft.com/office/drawing/2014/main" xmlns="" val="3826267713"/>
                    </a:ext>
                  </a:extLst>
                </a:gridCol>
                <a:gridCol w="4098121">
                  <a:extLst>
                    <a:ext uri="{9D8B030D-6E8A-4147-A177-3AD203B41FA5}">
                      <a16:colId xmlns:a16="http://schemas.microsoft.com/office/drawing/2014/main" xmlns="" val="2854599318"/>
                    </a:ext>
                  </a:extLst>
                </a:gridCol>
              </a:tblGrid>
              <a:tr h="380365">
                <a:tc>
                  <a:txBody>
                    <a:bodyPr/>
                    <a:lstStyle/>
                    <a:p>
                      <a:pPr algn="ctr"/>
                      <a:r>
                        <a:rPr lang="en-GB" sz="600" b="0" dirty="0">
                          <a:solidFill>
                            <a:sysClr val="windowText" lastClr="000000"/>
                          </a:solidFill>
                          <a:latin typeface="Comic Sans MS" panose="030F0702030302020204" pitchFamily="66" charset="0"/>
                        </a:rPr>
                        <a:t>Resurrection of the body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ysClr val="windowText" lastClr="00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192474510"/>
                  </a:ext>
                </a:extLst>
              </a:tr>
              <a:tr h="380365">
                <a:tc>
                  <a:txBody>
                    <a:bodyPr/>
                    <a:lstStyle/>
                    <a:p>
                      <a:pPr algn="ctr"/>
                      <a:r>
                        <a:rPr lang="en-GB" sz="600" b="0" dirty="0">
                          <a:solidFill>
                            <a:sysClr val="windowText" lastClr="000000"/>
                          </a:solidFill>
                          <a:latin typeface="Comic Sans MS" panose="030F0702030302020204" pitchFamily="66" charset="0"/>
                        </a:rPr>
                        <a:t>Immortality of the soul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ysClr val="windowText" lastClr="00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481340082"/>
                  </a:ext>
                </a:extLst>
              </a:tr>
              <a:tr h="380365">
                <a:tc>
                  <a:txBody>
                    <a:bodyPr/>
                    <a:lstStyle/>
                    <a:p>
                      <a:pPr algn="ctr"/>
                      <a:r>
                        <a:rPr lang="en-GB" sz="600" b="0" dirty="0">
                          <a:solidFill>
                            <a:sysClr val="windowText" lastClr="000000"/>
                          </a:solidFill>
                          <a:latin typeface="Comic Sans MS" panose="030F0702030302020204" pitchFamily="66" charset="0"/>
                        </a:rPr>
                        <a:t>Heaven and Hell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ysClr val="windowText" lastClr="00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88679553"/>
                  </a:ext>
                </a:extLst>
              </a:tr>
              <a:tr h="380365">
                <a:tc>
                  <a:txBody>
                    <a:bodyPr/>
                    <a:lstStyle/>
                    <a:p>
                      <a:pPr algn="ctr"/>
                      <a:r>
                        <a:rPr lang="en-GB" sz="600" b="0" dirty="0">
                          <a:solidFill>
                            <a:sysClr val="windowText" lastClr="000000"/>
                          </a:solidFill>
                          <a:latin typeface="Comic Sans MS" panose="030F0702030302020204" pitchFamily="66" charset="0"/>
                        </a:rPr>
                        <a:t>Purgatory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dirty="0">
                        <a:solidFill>
                          <a:sysClr val="windowText" lastClr="000000"/>
                        </a:solidFill>
                        <a:latin typeface="Comic Sans MS" panose="030F0702030302020204" pitchFamily="66" charset="0"/>
                      </a:endParaRPr>
                    </a:p>
                    <a:p>
                      <a:pPr algn="ctr"/>
                      <a:endParaRPr lang="en-GB" sz="600" b="0" dirty="0">
                        <a:solidFill>
                          <a:sysClr val="windowText" lastClr="00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4030488753"/>
                  </a:ext>
                </a:extLst>
              </a:tr>
              <a:tr h="380365">
                <a:tc>
                  <a:txBody>
                    <a:bodyPr/>
                    <a:lstStyle/>
                    <a:p>
                      <a:pPr algn="ctr"/>
                      <a:r>
                        <a:rPr lang="en-GB" sz="600" b="0" dirty="0">
                          <a:solidFill>
                            <a:sysClr val="windowText" lastClr="000000"/>
                          </a:solidFill>
                          <a:latin typeface="Comic Sans MS" panose="030F0702030302020204" pitchFamily="66" charset="0"/>
                        </a:rPr>
                        <a:t>The final Judgement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dirty="0">
                        <a:solidFill>
                          <a:sysClr val="windowText" lastClr="00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219102068"/>
                  </a:ext>
                </a:extLst>
              </a:tr>
            </a:tbl>
          </a:graphicData>
        </a:graphic>
      </p:graphicFrame>
      <p:sp>
        <p:nvSpPr>
          <p:cNvPr id="19" name="Rectangle 18">
            <a:extLst>
              <a:ext uri="{FF2B5EF4-FFF2-40B4-BE49-F238E27FC236}">
                <a16:creationId xmlns:a16="http://schemas.microsoft.com/office/drawing/2014/main" xmlns="" id="{0FECA38D-4A6C-4D2B-BD0A-BB5A38930499}"/>
              </a:ext>
            </a:extLst>
          </p:cNvPr>
          <p:cNvSpPr/>
          <p:nvPr/>
        </p:nvSpPr>
        <p:spPr>
          <a:xfrm>
            <a:off x="5198806" y="5797914"/>
            <a:ext cx="2320780" cy="931089"/>
          </a:xfrm>
          <a:prstGeom prst="rect">
            <a:avLst/>
          </a:prstGeom>
        </p:spPr>
        <p:txBody>
          <a:bodyPr wrap="square">
            <a:spAutoFit/>
          </a:bodyPr>
          <a:lstStyle/>
          <a:p>
            <a:r>
              <a:rPr lang="en-GB" sz="600" b="1" dirty="0">
                <a:solidFill>
                  <a:srgbClr val="ED0CF2"/>
                </a:solidFill>
                <a:latin typeface="Comic Sans MS" panose="030F0702030302020204" pitchFamily="66" charset="0"/>
              </a:rPr>
              <a:t>Task: </a:t>
            </a:r>
            <a:r>
              <a:rPr lang="en-GB" sz="600" dirty="0">
                <a:latin typeface="Comic Sans MS" panose="030F0702030302020204" pitchFamily="66" charset="0"/>
              </a:rPr>
              <a:t>Outline three reasons why teachings about life after death are important to Christians today</a:t>
            </a:r>
          </a:p>
          <a:p>
            <a:pPr>
              <a:lnSpc>
                <a:spcPct val="250000"/>
              </a:lnSpc>
            </a:pPr>
            <a:r>
              <a:rPr lang="en-GB" sz="600" dirty="0">
                <a:latin typeface="Comic Sans MS" panose="030F0702030302020204" pitchFamily="66" charset="0"/>
              </a:rPr>
              <a:t>- </a:t>
            </a:r>
          </a:p>
          <a:p>
            <a:pPr>
              <a:lnSpc>
                <a:spcPct val="250000"/>
              </a:lnSpc>
            </a:pPr>
            <a:r>
              <a:rPr lang="en-GB" sz="600" dirty="0">
                <a:latin typeface="Comic Sans MS" panose="030F0702030302020204" pitchFamily="66" charset="0"/>
              </a:rPr>
              <a:t>- </a:t>
            </a:r>
          </a:p>
          <a:p>
            <a:pPr>
              <a:lnSpc>
                <a:spcPct val="250000"/>
              </a:lnSpc>
            </a:pPr>
            <a:r>
              <a:rPr lang="en-GB" sz="600" dirty="0">
                <a:latin typeface="Comic Sans MS" panose="030F0702030302020204" pitchFamily="66" charset="0"/>
              </a:rPr>
              <a:t>- </a:t>
            </a:r>
          </a:p>
        </p:txBody>
      </p:sp>
      <p:sp>
        <p:nvSpPr>
          <p:cNvPr id="20" name="Rectangle 19">
            <a:extLst>
              <a:ext uri="{FF2B5EF4-FFF2-40B4-BE49-F238E27FC236}">
                <a16:creationId xmlns:a16="http://schemas.microsoft.com/office/drawing/2014/main" xmlns="" id="{2285A24B-DBF6-44F9-BC33-E1F81D2FCB14}"/>
              </a:ext>
            </a:extLst>
          </p:cNvPr>
          <p:cNvSpPr/>
          <p:nvPr/>
        </p:nvSpPr>
        <p:spPr>
          <a:xfrm>
            <a:off x="2691684" y="5797914"/>
            <a:ext cx="2507122" cy="931089"/>
          </a:xfrm>
          <a:prstGeom prst="rect">
            <a:avLst/>
          </a:prstGeom>
        </p:spPr>
        <p:txBody>
          <a:bodyPr wrap="square">
            <a:spAutoFit/>
          </a:bodyPr>
          <a:lstStyle/>
          <a:p>
            <a:r>
              <a:rPr lang="en-GB" sz="600" b="1" dirty="0">
                <a:solidFill>
                  <a:srgbClr val="ED0CF2"/>
                </a:solidFill>
                <a:latin typeface="Comic Sans MS" panose="030F0702030302020204" pitchFamily="66" charset="0"/>
              </a:rPr>
              <a:t>Task: </a:t>
            </a:r>
            <a:r>
              <a:rPr lang="en-GB" sz="600" dirty="0">
                <a:latin typeface="Comic Sans MS" panose="030F0702030302020204" pitchFamily="66" charset="0"/>
              </a:rPr>
              <a:t>Outline three teachings from the Bible that tell Christians about life after death</a:t>
            </a:r>
          </a:p>
          <a:p>
            <a:pPr>
              <a:lnSpc>
                <a:spcPct val="250000"/>
              </a:lnSpc>
            </a:pPr>
            <a:r>
              <a:rPr lang="en-GB" sz="600" dirty="0">
                <a:latin typeface="Comic Sans MS" panose="030F0702030302020204" pitchFamily="66" charset="0"/>
              </a:rPr>
              <a:t>- </a:t>
            </a:r>
          </a:p>
          <a:p>
            <a:pPr>
              <a:lnSpc>
                <a:spcPct val="250000"/>
              </a:lnSpc>
            </a:pPr>
            <a:r>
              <a:rPr lang="en-GB" sz="600" dirty="0">
                <a:latin typeface="Comic Sans MS" panose="030F0702030302020204" pitchFamily="66" charset="0"/>
              </a:rPr>
              <a:t>- </a:t>
            </a:r>
          </a:p>
          <a:p>
            <a:pPr>
              <a:lnSpc>
                <a:spcPct val="250000"/>
              </a:lnSpc>
            </a:pPr>
            <a:r>
              <a:rPr lang="en-GB" sz="600" dirty="0">
                <a:latin typeface="Comic Sans MS" panose="030F0702030302020204" pitchFamily="66" charset="0"/>
              </a:rPr>
              <a:t>- </a:t>
            </a:r>
          </a:p>
        </p:txBody>
      </p:sp>
      <p:sp>
        <p:nvSpPr>
          <p:cNvPr id="21" name="Rectangle 20">
            <a:extLst>
              <a:ext uri="{FF2B5EF4-FFF2-40B4-BE49-F238E27FC236}">
                <a16:creationId xmlns:a16="http://schemas.microsoft.com/office/drawing/2014/main" xmlns="" id="{2D9A4C75-18C4-4F78-A7D6-9B75D79F78DA}"/>
              </a:ext>
            </a:extLst>
          </p:cNvPr>
          <p:cNvSpPr/>
          <p:nvPr/>
        </p:nvSpPr>
        <p:spPr>
          <a:xfrm>
            <a:off x="2649192" y="3528351"/>
            <a:ext cx="4860191" cy="3318737"/>
          </a:xfrm>
          <a:prstGeom prst="rect">
            <a:avLst/>
          </a:prstGeom>
          <a:noFill/>
          <a:ln w="38100">
            <a:solidFill>
              <a:srgbClr val="ED0CF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xmlns="" id="{FBB592F4-FF98-4008-BD04-C0063AF81004}"/>
              </a:ext>
            </a:extLst>
          </p:cNvPr>
          <p:cNvSpPr/>
          <p:nvPr/>
        </p:nvSpPr>
        <p:spPr>
          <a:xfrm>
            <a:off x="7550731" y="10913"/>
            <a:ext cx="4610968" cy="2723823"/>
          </a:xfrm>
          <a:prstGeom prst="rect">
            <a:avLst/>
          </a:prstGeom>
        </p:spPr>
        <p:txBody>
          <a:bodyPr wrap="square">
            <a:spAutoFit/>
          </a:bodyPr>
          <a:lstStyle/>
          <a:p>
            <a:r>
              <a:rPr lang="en-GB" sz="800" b="1" u="sng" dirty="0">
                <a:latin typeface="Comic Sans MS" panose="030F0702030302020204" pitchFamily="66" charset="0"/>
              </a:rPr>
              <a:t>7. The problem of evil and suffering</a:t>
            </a:r>
          </a:p>
          <a:p>
            <a:endParaRPr lang="en-GB" sz="600" b="1" u="sng" dirty="0">
              <a:latin typeface="Comic Sans MS" panose="030F0702030302020204" pitchFamily="66" charset="0"/>
            </a:endParaRPr>
          </a:p>
          <a:p>
            <a:r>
              <a:rPr lang="en-GB" sz="600" b="1" dirty="0">
                <a:solidFill>
                  <a:srgbClr val="002060"/>
                </a:solidFill>
                <a:latin typeface="Comic Sans MS" panose="030F0702030302020204" pitchFamily="66" charset="0"/>
              </a:rPr>
              <a:t>Task: </a:t>
            </a:r>
            <a:r>
              <a:rPr lang="en-GB" sz="600" dirty="0">
                <a:latin typeface="Comic Sans MS" panose="030F0702030302020204" pitchFamily="66" charset="0"/>
              </a:rPr>
              <a:t>Summarise the difference between the two types of suffering</a:t>
            </a:r>
          </a:p>
          <a:p>
            <a:endParaRPr lang="en-GB" sz="3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endParaRPr lang="en-GB" sz="600" dirty="0">
              <a:latin typeface="Comic Sans MS" panose="030F0702030302020204" pitchFamily="66" charset="0"/>
            </a:endParaRPr>
          </a:p>
          <a:p>
            <a:r>
              <a:rPr lang="en-GB" sz="600" b="1" dirty="0">
                <a:solidFill>
                  <a:srgbClr val="002060"/>
                </a:solidFill>
                <a:latin typeface="Comic Sans MS" panose="030F0702030302020204" pitchFamily="66" charset="0"/>
              </a:rPr>
              <a:t>Task</a:t>
            </a:r>
            <a:r>
              <a:rPr lang="en-GB" sz="600" dirty="0">
                <a:latin typeface="Comic Sans MS" panose="030F0702030302020204" pitchFamily="66" charset="0"/>
              </a:rPr>
              <a:t>: Outline three reasons why evil and suffering may cause people to question Gods existence</a:t>
            </a:r>
          </a:p>
          <a:p>
            <a:endParaRPr lang="en-GB" sz="300" dirty="0">
              <a:latin typeface="Comic Sans MS" panose="030F0702030302020204" pitchFamily="66" charset="0"/>
            </a:endParaRPr>
          </a:p>
          <a:p>
            <a:pPr>
              <a:lnSpc>
                <a:spcPct val="250000"/>
              </a:lnSpc>
            </a:pPr>
            <a:r>
              <a:rPr lang="en-GB" sz="600" dirty="0">
                <a:latin typeface="Comic Sans MS" panose="030F0702030302020204" pitchFamily="66" charset="0"/>
              </a:rPr>
              <a:t>- </a:t>
            </a:r>
          </a:p>
          <a:p>
            <a:pPr>
              <a:lnSpc>
                <a:spcPct val="250000"/>
              </a:lnSpc>
            </a:pPr>
            <a:r>
              <a:rPr lang="en-GB" sz="600" dirty="0">
                <a:latin typeface="Comic Sans MS" panose="030F0702030302020204" pitchFamily="66" charset="0"/>
              </a:rPr>
              <a:t>- </a:t>
            </a:r>
          </a:p>
          <a:p>
            <a:pPr>
              <a:lnSpc>
                <a:spcPct val="250000"/>
              </a:lnSpc>
            </a:pPr>
            <a:r>
              <a:rPr lang="en-GB" sz="600" dirty="0">
                <a:latin typeface="Comic Sans MS" panose="030F0702030302020204" pitchFamily="66" charset="0"/>
              </a:rPr>
              <a:t>- </a:t>
            </a:r>
          </a:p>
          <a:p>
            <a:endParaRPr lang="en-GB" sz="600" dirty="0">
              <a:latin typeface="Comic Sans MS" panose="030F0702030302020204" pitchFamily="66" charset="0"/>
            </a:endParaRPr>
          </a:p>
          <a:p>
            <a:endParaRPr lang="en-GB" sz="800" b="1" u="sng" dirty="0">
              <a:latin typeface="Comic Sans MS" panose="030F0702030302020204" pitchFamily="66" charset="0"/>
            </a:endParaRPr>
          </a:p>
          <a:p>
            <a:endParaRPr lang="en-GB" sz="300" b="1" u="sng" dirty="0">
              <a:latin typeface="Comic Sans MS" panose="030F0702030302020204" pitchFamily="66" charset="0"/>
            </a:endParaRPr>
          </a:p>
          <a:p>
            <a:r>
              <a:rPr lang="en-GB" sz="800" b="1" u="sng" dirty="0">
                <a:latin typeface="Comic Sans MS" panose="030F0702030302020204" pitchFamily="66" charset="0"/>
              </a:rPr>
              <a:t>8. Solutions to the problem of evil and suffering</a:t>
            </a:r>
          </a:p>
          <a:p>
            <a:endParaRPr lang="en-GB" sz="300" dirty="0">
              <a:latin typeface="Comic Sans MS" panose="030F0702030302020204" pitchFamily="66" charset="0"/>
            </a:endParaRPr>
          </a:p>
          <a:p>
            <a:r>
              <a:rPr lang="en-GB" sz="600" b="1" dirty="0">
                <a:solidFill>
                  <a:srgbClr val="FF0000"/>
                </a:solidFill>
                <a:latin typeface="Comic Sans MS" panose="030F0702030302020204" pitchFamily="66" charset="0"/>
              </a:rPr>
              <a:t>Task: </a:t>
            </a:r>
            <a:r>
              <a:rPr lang="en-GB" sz="600" dirty="0">
                <a:latin typeface="Comic Sans MS" panose="030F0702030302020204" pitchFamily="66" charset="0"/>
              </a:rPr>
              <a:t>Summarise two different points for each of the Christians responses to evil and suffering</a:t>
            </a:r>
          </a:p>
          <a:p>
            <a:endParaRPr lang="en-GB" sz="600" dirty="0">
              <a:latin typeface="Comic Sans MS" panose="030F0702030302020204" pitchFamily="66" charset="0"/>
            </a:endParaRPr>
          </a:p>
          <a:p>
            <a:endParaRPr lang="en-GB" sz="600" dirty="0">
              <a:latin typeface="Comic Sans MS" panose="030F0702030302020204" pitchFamily="66" charset="0"/>
            </a:endParaRPr>
          </a:p>
        </p:txBody>
      </p:sp>
      <p:graphicFrame>
        <p:nvGraphicFramePr>
          <p:cNvPr id="23" name="Table 22">
            <a:extLst>
              <a:ext uri="{FF2B5EF4-FFF2-40B4-BE49-F238E27FC236}">
                <a16:creationId xmlns:a16="http://schemas.microsoft.com/office/drawing/2014/main" xmlns="" id="{F88D6A99-BC29-4568-81E3-154C52062B33}"/>
              </a:ext>
            </a:extLst>
          </p:cNvPr>
          <p:cNvGraphicFramePr>
            <a:graphicFrameLocks noGrp="1"/>
          </p:cNvGraphicFramePr>
          <p:nvPr>
            <p:extLst>
              <p:ext uri="{D42A27DB-BD31-4B8C-83A1-F6EECF244321}">
                <p14:modId xmlns:p14="http://schemas.microsoft.com/office/powerpoint/2010/main" val="3474934961"/>
              </p:ext>
            </p:extLst>
          </p:nvPr>
        </p:nvGraphicFramePr>
        <p:xfrm>
          <a:off x="7660041" y="449080"/>
          <a:ext cx="4366496" cy="622074"/>
        </p:xfrm>
        <a:graphic>
          <a:graphicData uri="http://schemas.openxmlformats.org/drawingml/2006/table">
            <a:tbl>
              <a:tblPr firstRow="1" bandRow="1">
                <a:tableStyleId>{5C22544A-7EE6-4342-B048-85BDC9FD1C3A}</a:tableStyleId>
              </a:tblPr>
              <a:tblGrid>
                <a:gridCol w="2183248">
                  <a:extLst>
                    <a:ext uri="{9D8B030D-6E8A-4147-A177-3AD203B41FA5}">
                      <a16:colId xmlns:a16="http://schemas.microsoft.com/office/drawing/2014/main" xmlns="" val="3996472941"/>
                    </a:ext>
                  </a:extLst>
                </a:gridCol>
                <a:gridCol w="2183248">
                  <a:extLst>
                    <a:ext uri="{9D8B030D-6E8A-4147-A177-3AD203B41FA5}">
                      <a16:colId xmlns:a16="http://schemas.microsoft.com/office/drawing/2014/main" xmlns="" val="2322879311"/>
                    </a:ext>
                  </a:extLst>
                </a:gridCol>
              </a:tblGrid>
              <a:tr h="311037">
                <a:tc>
                  <a:txBody>
                    <a:bodyPr/>
                    <a:lstStyle/>
                    <a:p>
                      <a:r>
                        <a:rPr lang="en-GB" sz="600" b="0" dirty="0">
                          <a:solidFill>
                            <a:schemeClr val="tx1"/>
                          </a:solidFill>
                          <a:latin typeface="Comic Sans MS" panose="030F0702030302020204" pitchFamily="66" charset="0"/>
                        </a:rPr>
                        <a:t>Moral suffering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600" b="0" dirty="0">
                          <a:solidFill>
                            <a:schemeClr val="tx1"/>
                          </a:solidFill>
                          <a:latin typeface="Comic Sans MS" panose="030F0702030302020204" pitchFamily="66" charset="0"/>
                        </a:rPr>
                        <a:t>An example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72418612"/>
                  </a:ext>
                </a:extLst>
              </a:tr>
              <a:tr h="311037">
                <a:tc>
                  <a:txBody>
                    <a:bodyPr/>
                    <a:lstStyle/>
                    <a:p>
                      <a:r>
                        <a:rPr lang="en-GB" sz="600" b="0" dirty="0">
                          <a:solidFill>
                            <a:schemeClr val="tx1"/>
                          </a:solidFill>
                          <a:latin typeface="Comic Sans MS" panose="030F0702030302020204" pitchFamily="66" charset="0"/>
                        </a:rPr>
                        <a:t>Natural suffering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600" b="0" dirty="0">
                          <a:solidFill>
                            <a:schemeClr val="tx1"/>
                          </a:solidFill>
                          <a:latin typeface="Comic Sans MS" panose="030F0702030302020204" pitchFamily="66" charset="0"/>
                        </a:rPr>
                        <a:t>An example is…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474947221"/>
                  </a:ext>
                </a:extLst>
              </a:tr>
            </a:tbl>
          </a:graphicData>
        </a:graphic>
      </p:graphicFrame>
      <p:graphicFrame>
        <p:nvGraphicFramePr>
          <p:cNvPr id="25" name="Table 24">
            <a:extLst>
              <a:ext uri="{FF2B5EF4-FFF2-40B4-BE49-F238E27FC236}">
                <a16:creationId xmlns:a16="http://schemas.microsoft.com/office/drawing/2014/main" xmlns="" id="{39AEC6E8-D690-44F7-8AF8-4F67E973C715}"/>
              </a:ext>
            </a:extLst>
          </p:cNvPr>
          <p:cNvGraphicFramePr>
            <a:graphicFrameLocks noGrp="1"/>
          </p:cNvGraphicFramePr>
          <p:nvPr>
            <p:extLst>
              <p:ext uri="{D42A27DB-BD31-4B8C-83A1-F6EECF244321}">
                <p14:modId xmlns:p14="http://schemas.microsoft.com/office/powerpoint/2010/main" val="2425315353"/>
              </p:ext>
            </p:extLst>
          </p:nvPr>
        </p:nvGraphicFramePr>
        <p:xfrm>
          <a:off x="7634272" y="2528043"/>
          <a:ext cx="4455651" cy="2171520"/>
        </p:xfrm>
        <a:graphic>
          <a:graphicData uri="http://schemas.openxmlformats.org/drawingml/2006/table">
            <a:tbl>
              <a:tblPr firstRow="1" bandRow="1">
                <a:tableStyleId>{5C22544A-7EE6-4342-B048-85BDC9FD1C3A}</a:tableStyleId>
              </a:tblPr>
              <a:tblGrid>
                <a:gridCol w="334428">
                  <a:extLst>
                    <a:ext uri="{9D8B030D-6E8A-4147-A177-3AD203B41FA5}">
                      <a16:colId xmlns:a16="http://schemas.microsoft.com/office/drawing/2014/main" xmlns="" val="475108117"/>
                    </a:ext>
                  </a:extLst>
                </a:gridCol>
                <a:gridCol w="801188">
                  <a:extLst>
                    <a:ext uri="{9D8B030D-6E8A-4147-A177-3AD203B41FA5}">
                      <a16:colId xmlns:a16="http://schemas.microsoft.com/office/drawing/2014/main" xmlns="" val="1923578990"/>
                    </a:ext>
                  </a:extLst>
                </a:gridCol>
                <a:gridCol w="3320035">
                  <a:extLst>
                    <a:ext uri="{9D8B030D-6E8A-4147-A177-3AD203B41FA5}">
                      <a16:colId xmlns:a16="http://schemas.microsoft.com/office/drawing/2014/main" xmlns="" val="3498570185"/>
                    </a:ext>
                  </a:extLst>
                </a:gridCol>
              </a:tblGrid>
              <a:tr h="361920">
                <a:tc rowSpan="2">
                  <a:txBody>
                    <a:bodyPr/>
                    <a:lstStyle/>
                    <a:p>
                      <a:pPr algn="ctr"/>
                      <a:r>
                        <a:rPr lang="en-GB" sz="600" b="0" dirty="0">
                          <a:solidFill>
                            <a:schemeClr val="tx1"/>
                          </a:solidFill>
                          <a:latin typeface="Comic Sans MS" panose="030F0702030302020204" pitchFamily="66" charset="0"/>
                        </a:rPr>
                        <a:t>Biblical responses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Book of Job</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200000"/>
                        </a:lnSpc>
                      </a:pP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009149609"/>
                  </a:ext>
                </a:extLst>
              </a:tr>
              <a:tr h="361920">
                <a:tc vMerge="1">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Psalms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200000"/>
                        </a:lnSpc>
                      </a:pP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524723476"/>
                  </a:ext>
                </a:extLst>
              </a:tr>
              <a:tr h="361920">
                <a:tc rowSpan="2">
                  <a:txBody>
                    <a:bodyPr/>
                    <a:lstStyle/>
                    <a:p>
                      <a:pPr algn="ctr"/>
                      <a:r>
                        <a:rPr lang="en-GB" sz="600" b="0" dirty="0">
                          <a:solidFill>
                            <a:schemeClr val="tx1"/>
                          </a:solidFill>
                          <a:latin typeface="Comic Sans MS" panose="030F0702030302020204" pitchFamily="66" charset="0"/>
                        </a:rPr>
                        <a:t>Theoretical responses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Free Will response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200000"/>
                        </a:lnSpc>
                      </a:pP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212205935"/>
                  </a:ext>
                </a:extLst>
              </a:tr>
              <a:tr h="361920">
                <a:tc vMerge="1">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Vale of soul making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200000"/>
                        </a:lnSpc>
                      </a:pP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894582472"/>
                  </a:ext>
                </a:extLst>
              </a:tr>
              <a:tr h="361920">
                <a:tc rowSpan="2">
                  <a:txBody>
                    <a:bodyPr/>
                    <a:lstStyle/>
                    <a:p>
                      <a:pPr algn="ctr"/>
                      <a:r>
                        <a:rPr lang="en-GB" sz="600" b="0" dirty="0">
                          <a:solidFill>
                            <a:schemeClr val="tx1"/>
                          </a:solidFill>
                          <a:latin typeface="Comic Sans MS" panose="030F0702030302020204" pitchFamily="66" charset="0"/>
                        </a:rPr>
                        <a:t>Practical responses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Praying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200000"/>
                        </a:lnSpc>
                      </a:pP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654545796"/>
                  </a:ext>
                </a:extLst>
              </a:tr>
              <a:tr h="361920">
                <a:tc vMerge="1">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Practical help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200000"/>
                        </a:lnSpc>
                      </a:pP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125461518"/>
                  </a:ext>
                </a:extLst>
              </a:tr>
            </a:tbl>
          </a:graphicData>
        </a:graphic>
      </p:graphicFrame>
      <p:sp>
        <p:nvSpPr>
          <p:cNvPr id="26" name="Rectangle 25">
            <a:extLst>
              <a:ext uri="{FF2B5EF4-FFF2-40B4-BE49-F238E27FC236}">
                <a16:creationId xmlns:a16="http://schemas.microsoft.com/office/drawing/2014/main" xmlns="" id="{5592583C-0B13-4DB5-B351-BC15980ABF0E}"/>
              </a:ext>
            </a:extLst>
          </p:cNvPr>
          <p:cNvSpPr/>
          <p:nvPr/>
        </p:nvSpPr>
        <p:spPr>
          <a:xfrm>
            <a:off x="7550731" y="0"/>
            <a:ext cx="4610968" cy="2081349"/>
          </a:xfrm>
          <a:prstGeom prst="rect">
            <a:avLst/>
          </a:prstGeom>
          <a:noFill/>
          <a:ln w="3810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xmlns="" id="{E5B1F4F5-70C2-4DDC-9A6E-E45043B3ABD1}"/>
              </a:ext>
            </a:extLst>
          </p:cNvPr>
          <p:cNvSpPr/>
          <p:nvPr/>
        </p:nvSpPr>
        <p:spPr>
          <a:xfrm>
            <a:off x="7574401" y="2157158"/>
            <a:ext cx="4587298" cy="264161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aphicFrame>
        <p:nvGraphicFramePr>
          <p:cNvPr id="28" name="Table 27">
            <a:extLst>
              <a:ext uri="{FF2B5EF4-FFF2-40B4-BE49-F238E27FC236}">
                <a16:creationId xmlns:a16="http://schemas.microsoft.com/office/drawing/2014/main" xmlns="" id="{138212F2-7AF5-447D-8890-D0419C2D4EB6}"/>
              </a:ext>
            </a:extLst>
          </p:cNvPr>
          <p:cNvGraphicFramePr>
            <a:graphicFrameLocks noGrp="1"/>
          </p:cNvGraphicFramePr>
          <p:nvPr>
            <p:extLst>
              <p:ext uri="{D42A27DB-BD31-4B8C-83A1-F6EECF244321}">
                <p14:modId xmlns:p14="http://schemas.microsoft.com/office/powerpoint/2010/main" val="477282638"/>
              </p:ext>
            </p:extLst>
          </p:nvPr>
        </p:nvGraphicFramePr>
        <p:xfrm>
          <a:off x="8937523" y="4974954"/>
          <a:ext cx="3224176" cy="1645920"/>
        </p:xfrm>
        <a:graphic>
          <a:graphicData uri="http://schemas.openxmlformats.org/drawingml/2006/table">
            <a:tbl>
              <a:tblPr firstRow="1" bandRow="1">
                <a:tableStyleId>{5C22544A-7EE6-4342-B048-85BDC9FD1C3A}</a:tableStyleId>
              </a:tblPr>
              <a:tblGrid>
                <a:gridCol w="229879">
                  <a:extLst>
                    <a:ext uri="{9D8B030D-6E8A-4147-A177-3AD203B41FA5}">
                      <a16:colId xmlns:a16="http://schemas.microsoft.com/office/drawing/2014/main" xmlns="" val="999382326"/>
                    </a:ext>
                  </a:extLst>
                </a:gridCol>
                <a:gridCol w="2327088">
                  <a:extLst>
                    <a:ext uri="{9D8B030D-6E8A-4147-A177-3AD203B41FA5}">
                      <a16:colId xmlns:a16="http://schemas.microsoft.com/office/drawing/2014/main" xmlns="" val="2464745576"/>
                    </a:ext>
                  </a:extLst>
                </a:gridCol>
                <a:gridCol w="222403">
                  <a:extLst>
                    <a:ext uri="{9D8B030D-6E8A-4147-A177-3AD203B41FA5}">
                      <a16:colId xmlns:a16="http://schemas.microsoft.com/office/drawing/2014/main" xmlns="" val="1501851522"/>
                    </a:ext>
                  </a:extLst>
                </a:gridCol>
                <a:gridCol w="222403">
                  <a:extLst>
                    <a:ext uri="{9D8B030D-6E8A-4147-A177-3AD203B41FA5}">
                      <a16:colId xmlns:a16="http://schemas.microsoft.com/office/drawing/2014/main" xmlns="" val="1590714475"/>
                    </a:ext>
                  </a:extLst>
                </a:gridCol>
                <a:gridCol w="222403">
                  <a:extLst>
                    <a:ext uri="{9D8B030D-6E8A-4147-A177-3AD203B41FA5}">
                      <a16:colId xmlns:a16="http://schemas.microsoft.com/office/drawing/2014/main" xmlns="" val="2662193452"/>
                    </a:ext>
                  </a:extLst>
                </a:gridCol>
              </a:tblGrid>
              <a:tr h="172065">
                <a:tc rowSpan="9">
                  <a:txBody>
                    <a:bodyPr/>
                    <a:lstStyle/>
                    <a:p>
                      <a:pPr algn="ctr"/>
                      <a:r>
                        <a:rPr lang="en-GB" sz="600" b="0" dirty="0">
                          <a:solidFill>
                            <a:schemeClr val="tx1"/>
                          </a:solidFill>
                          <a:latin typeface="Comic Sans MS" panose="030F0702030302020204" pitchFamily="66" charset="0"/>
                        </a:rPr>
                        <a:t>1:1 Christian beliefs</a:t>
                      </a: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1" u="sng" dirty="0">
                          <a:solidFill>
                            <a:schemeClr val="tx1"/>
                          </a:solidFill>
                          <a:latin typeface="Comic Sans MS" panose="030F0702030302020204" pitchFamily="66" charset="0"/>
                        </a:rPr>
                        <a:t>Sections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xmlns="" val="991821550"/>
                  </a:ext>
                </a:extLst>
              </a:tr>
              <a:tr h="172065">
                <a:tc vMerge="1">
                  <a:txBody>
                    <a:bodyPr/>
                    <a:lstStyle/>
                    <a:p>
                      <a:pPr algn="ctr"/>
                      <a:endParaRPr lang="en-GB" sz="600" b="0" dirty="0">
                        <a:solidFill>
                          <a:schemeClr val="tx1"/>
                        </a:solidFill>
                        <a:latin typeface="Comic Sans MS" panose="030F0702030302020204" pitchFamily="66" charset="0"/>
                      </a:endParaRPr>
                    </a:p>
                  </a:txBody>
                  <a:tcPr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The Trinity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340047530"/>
                  </a:ext>
                </a:extLst>
              </a:tr>
              <a:tr h="172065">
                <a:tc vMerge="1">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The creation of the universe and of humanity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747533091"/>
                  </a:ext>
                </a:extLst>
              </a:tr>
              <a:tr h="172065">
                <a:tc vMerge="1">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The incarnation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783962749"/>
                  </a:ext>
                </a:extLst>
              </a:tr>
              <a:tr h="172065">
                <a:tc vMerge="1">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The last days of Jesus’ life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455011421"/>
                  </a:ext>
                </a:extLst>
              </a:tr>
              <a:tr h="172065">
                <a:tc vMerge="1">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Nature of salvation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3108250093"/>
                  </a:ext>
                </a:extLst>
              </a:tr>
              <a:tr h="172065">
                <a:tc vMerge="1">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Christian eschatology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956459778"/>
                  </a:ext>
                </a:extLst>
              </a:tr>
              <a:tr h="172065">
                <a:tc vMerge="1">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The problem of evil and suffering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1228552558"/>
                  </a:ext>
                </a:extLst>
              </a:tr>
              <a:tr h="172065">
                <a:tc vMerge="1">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600" b="0" dirty="0">
                          <a:solidFill>
                            <a:schemeClr val="tx1"/>
                          </a:solidFill>
                          <a:latin typeface="Comic Sans MS" panose="030F0702030302020204" pitchFamily="66" charset="0"/>
                        </a:rPr>
                        <a:t>Solution to evil and suffering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600" b="0" dirty="0">
                        <a:solidFill>
                          <a:schemeClr val="tx1"/>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xmlns="" val="2243401513"/>
                  </a:ext>
                </a:extLst>
              </a:tr>
            </a:tbl>
          </a:graphicData>
        </a:graphic>
      </p:graphicFrame>
      <p:sp>
        <p:nvSpPr>
          <p:cNvPr id="29" name="TextBox 28">
            <a:extLst>
              <a:ext uri="{FF2B5EF4-FFF2-40B4-BE49-F238E27FC236}">
                <a16:creationId xmlns:a16="http://schemas.microsoft.com/office/drawing/2014/main" xmlns="" id="{BE0F4A85-1E37-4589-B38F-345E76FE0A33}"/>
              </a:ext>
            </a:extLst>
          </p:cNvPr>
          <p:cNvSpPr txBox="1"/>
          <p:nvPr/>
        </p:nvSpPr>
        <p:spPr>
          <a:xfrm>
            <a:off x="7574401" y="5187084"/>
            <a:ext cx="1284097" cy="553998"/>
          </a:xfrm>
          <a:prstGeom prst="rect">
            <a:avLst/>
          </a:prstGeom>
          <a:noFill/>
        </p:spPr>
        <p:txBody>
          <a:bodyPr wrap="square" rtlCol="0">
            <a:spAutoFit/>
          </a:bodyPr>
          <a:lstStyle/>
          <a:p>
            <a:pPr algn="ctr"/>
            <a:r>
              <a:rPr lang="en-GB" sz="600" b="1" dirty="0">
                <a:solidFill>
                  <a:srgbClr val="0070C0"/>
                </a:solidFill>
                <a:latin typeface="Comic Sans MS" panose="030F0702030302020204" pitchFamily="66" charset="0"/>
              </a:rPr>
              <a:t>Task: </a:t>
            </a:r>
            <a:r>
              <a:rPr lang="en-GB" sz="600" dirty="0">
                <a:latin typeface="Comic Sans MS" panose="030F0702030302020204" pitchFamily="66" charset="0"/>
              </a:rPr>
              <a:t>Now that you have had a chance to test your memory, use the PLC to indicate your focus areas for further revision before your exam.  </a:t>
            </a:r>
          </a:p>
        </p:txBody>
      </p:sp>
      <p:pic>
        <p:nvPicPr>
          <p:cNvPr id="30" name="Picture 29">
            <a:extLst>
              <a:ext uri="{FF2B5EF4-FFF2-40B4-BE49-F238E27FC236}">
                <a16:creationId xmlns:a16="http://schemas.microsoft.com/office/drawing/2014/main" xmlns="" id="{AA35C0A9-559E-4216-BE92-A16AFFBE51A1}"/>
              </a:ext>
            </a:extLst>
          </p:cNvPr>
          <p:cNvPicPr>
            <a:picLocks noChangeAspect="1"/>
          </p:cNvPicPr>
          <p:nvPr/>
        </p:nvPicPr>
        <p:blipFill>
          <a:blip r:embed="rId2"/>
          <a:stretch>
            <a:fillRect/>
          </a:stretch>
        </p:blipFill>
        <p:spPr>
          <a:xfrm>
            <a:off x="6756497" y="766586"/>
            <a:ext cx="602565" cy="903848"/>
          </a:xfrm>
          <a:prstGeom prst="rect">
            <a:avLst/>
          </a:prstGeom>
        </p:spPr>
      </p:pic>
      <p:pic>
        <p:nvPicPr>
          <p:cNvPr id="2050" name="Picture 2" descr="Image result for no god clipart">
            <a:extLst>
              <a:ext uri="{FF2B5EF4-FFF2-40B4-BE49-F238E27FC236}">
                <a16:creationId xmlns:a16="http://schemas.microsoft.com/office/drawing/2014/main" xmlns="" id="{0CEC61E1-5A74-4DB8-A25C-BA36864C4B5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05564" y="1265765"/>
            <a:ext cx="620973" cy="620973"/>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32">
            <a:extLst>
              <a:ext uri="{FF2B5EF4-FFF2-40B4-BE49-F238E27FC236}">
                <a16:creationId xmlns:a16="http://schemas.microsoft.com/office/drawing/2014/main" xmlns="" id="{168C535D-4CD5-4581-8722-83F22C438B75}"/>
              </a:ext>
            </a:extLst>
          </p:cNvPr>
          <p:cNvPicPr>
            <a:picLocks noChangeAspect="1"/>
          </p:cNvPicPr>
          <p:nvPr/>
        </p:nvPicPr>
        <p:blipFill>
          <a:blip r:embed="rId4"/>
          <a:stretch>
            <a:fillRect/>
          </a:stretch>
        </p:blipFill>
        <p:spPr>
          <a:xfrm>
            <a:off x="7794295" y="5769106"/>
            <a:ext cx="758594" cy="698216"/>
          </a:xfrm>
          <a:prstGeom prst="rect">
            <a:avLst/>
          </a:prstGeom>
        </p:spPr>
      </p:pic>
    </p:spTree>
    <p:extLst>
      <p:ext uri="{BB962C8B-B14F-4D97-AF65-F5344CB8AC3E}">
        <p14:creationId xmlns:p14="http://schemas.microsoft.com/office/powerpoint/2010/main" val="4026293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9E0B2B11D76E45A4A8CA10C7FC0931" ma:contentTypeVersion="20" ma:contentTypeDescription="Create a new document." ma:contentTypeScope="" ma:versionID="f480f0e97bcf7e6ea435bba64c474ce2">
  <xsd:schema xmlns:xsd="http://www.w3.org/2001/XMLSchema" xmlns:xs="http://www.w3.org/2001/XMLSchema" xmlns:p="http://schemas.microsoft.com/office/2006/metadata/properties" xmlns:ns2="2ae8b9b8-deb7-4e47-ba09-cc2898df0d8c" xmlns:ns3="baff96f5-a7d4-4f1d-8526-ffc6a0e3c1dd" targetNamespace="http://schemas.microsoft.com/office/2006/metadata/properties" ma:root="true" ma:fieldsID="c656060c42fcb9b913b267268bc8f422" ns2:_="" ns3:_="">
    <xsd:import namespace="2ae8b9b8-deb7-4e47-ba09-cc2898df0d8c"/>
    <xsd:import namespace="baff96f5-a7d4-4f1d-8526-ffc6a0e3c1d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Beth" minOccurs="0"/>
                <xsd:element ref="ns2:MediaServiceLocation" minOccurs="0"/>
                <xsd:element ref="ns2:DateandTim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e8b9b8-deb7-4e47-ba09-cc2898df0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Beth" ma:index="19" nillable="true" ma:displayName="Beth" ma:format="DateTime" ma:internalName="Beth">
      <xsd:simpleType>
        <xsd:restriction base="dms:DateTime"/>
      </xsd:simpleType>
    </xsd:element>
    <xsd:element name="MediaServiceLocation" ma:index="20" nillable="true" ma:displayName="Location" ma:internalName="MediaServiceLocation" ma:readOnly="true">
      <xsd:simpleType>
        <xsd:restriction base="dms:Text"/>
      </xsd:simpleType>
    </xsd:element>
    <xsd:element name="DateandTime" ma:index="21" nillable="true" ma:displayName="Date and Time" ma:format="DateOnly" ma:internalName="DateandTime">
      <xsd:simpleType>
        <xsd:restriction base="dms:DateTime"/>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1f716dc5-a102-461f-8ebd-7330aa7d30a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aff96f5-a7d4-4f1d-8526-ffc6a0e3c1dd"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06046488-a493-40a3-aad1-5cc745c4a11b}" ma:internalName="TaxCatchAll" ma:showField="CatchAllData" ma:web="baff96f5-a7d4-4f1d-8526-ffc6a0e3c1d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aff96f5-a7d4-4f1d-8526-ffc6a0e3c1dd" xsi:nil="true"/>
    <lcf76f155ced4ddcb4097134ff3c332f xmlns="2ae8b9b8-deb7-4e47-ba09-cc2898df0d8c">
      <Terms xmlns="http://schemas.microsoft.com/office/infopath/2007/PartnerControls"/>
    </lcf76f155ced4ddcb4097134ff3c332f>
    <Beth xmlns="2ae8b9b8-deb7-4e47-ba09-cc2898df0d8c" xsi:nil="true"/>
    <DateandTime xmlns="2ae8b9b8-deb7-4e47-ba09-cc2898df0d8c" xsi:nil="true"/>
  </documentManagement>
</p:properties>
</file>

<file path=customXml/itemProps1.xml><?xml version="1.0" encoding="utf-8"?>
<ds:datastoreItem xmlns:ds="http://schemas.openxmlformats.org/officeDocument/2006/customXml" ds:itemID="{AB80F02E-00A2-489B-887A-DD6BFF92C376}"/>
</file>

<file path=customXml/itemProps2.xml><?xml version="1.0" encoding="utf-8"?>
<ds:datastoreItem xmlns:ds="http://schemas.openxmlformats.org/officeDocument/2006/customXml" ds:itemID="{67326955-62A6-4CCD-9D21-1B0AFB0BF6C0}"/>
</file>

<file path=customXml/itemProps3.xml><?xml version="1.0" encoding="utf-8"?>
<ds:datastoreItem xmlns:ds="http://schemas.openxmlformats.org/officeDocument/2006/customXml" ds:itemID="{DD6D66A8-3EB0-4718-B4A7-1F27BBCA6BB4}"/>
</file>

<file path=docProps/app.xml><?xml version="1.0" encoding="utf-8"?>
<Properties xmlns="http://schemas.openxmlformats.org/officeDocument/2006/extended-properties" xmlns:vt="http://schemas.openxmlformats.org/officeDocument/2006/docPropsVTypes">
  <TotalTime>134</TotalTime>
  <Words>1198</Words>
  <Application>Microsoft Office PowerPoint</Application>
  <PresentationFormat>Custom</PresentationFormat>
  <Paragraphs>246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Clarke</dc:creator>
  <cp:lastModifiedBy>Example Student Account</cp:lastModifiedBy>
  <cp:revision>17</cp:revision>
  <dcterms:created xsi:type="dcterms:W3CDTF">2019-02-25T19:38:11Z</dcterms:created>
  <dcterms:modified xsi:type="dcterms:W3CDTF">2019-02-26T16:48:53Z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0x0101009B9E0B2B11D76E45A4A8CA10C7FC0931</vt:lpwstr>
  </property>
</Properties>
</file>